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7.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3" r:id="rId8"/>
    <p:sldId id="264" r:id="rId9"/>
    <p:sldId id="267" r:id="rId10"/>
    <p:sldId id="270" r:id="rId11"/>
    <p:sldId id="288" r:id="rId12"/>
    <p:sldId id="274" r:id="rId13"/>
    <p:sldId id="275" r:id="rId14"/>
    <p:sldId id="289" r:id="rId15"/>
    <p:sldId id="283" r:id="rId16"/>
    <p:sldId id="290" r:id="rId17"/>
    <p:sldId id="284" r:id="rId18"/>
    <p:sldId id="285" r:id="rId19"/>
    <p:sldId id="286" r:id="rId20"/>
    <p:sldId id="287" r:id="rId21"/>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522"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457199"/>
            <a:ext cx="9144000" cy="6400798"/>
          </a:xfrm>
          <a:prstGeom prst="rect">
            <a:avLst/>
          </a:prstGeom>
        </p:spPr>
      </p:pic>
      <p:sp>
        <p:nvSpPr>
          <p:cNvPr id="2" name="Holder 2"/>
          <p:cNvSpPr>
            <a:spLocks noGrp="1"/>
          </p:cNvSpPr>
          <p:nvPr>
            <p:ph type="ctrTitle"/>
          </p:nvPr>
        </p:nvSpPr>
        <p:spPr>
          <a:xfrm>
            <a:off x="341782" y="1293063"/>
            <a:ext cx="647065" cy="1366520"/>
          </a:xfrm>
          <a:prstGeom prst="rect">
            <a:avLst/>
          </a:prstGeom>
        </p:spPr>
        <p:txBody>
          <a:bodyPr wrap="square" lIns="0" tIns="0" rIns="0" bIns="0">
            <a:spAutoFit/>
          </a:bodyPr>
          <a:lstStyle>
            <a:lvl1pPr>
              <a:defRPr sz="2800" b="1" i="0">
                <a:solidFill>
                  <a:schemeClr val="tx1"/>
                </a:solidFill>
                <a:latin typeface="Cambria"/>
                <a:cs typeface="Cambria"/>
              </a:defRPr>
            </a:lvl1pPr>
          </a:lstStyle>
          <a:p>
            <a:endParaRPr/>
          </a:p>
        </p:txBody>
      </p:sp>
      <p:sp>
        <p:nvSpPr>
          <p:cNvPr id="3" name="Holder 3"/>
          <p:cNvSpPr>
            <a:spLocks noGrp="1"/>
          </p:cNvSpPr>
          <p:nvPr>
            <p:ph type="subTitle" idx="4"/>
          </p:nvPr>
        </p:nvSpPr>
        <p:spPr>
          <a:xfrm>
            <a:off x="567944" y="3766184"/>
            <a:ext cx="5375275" cy="1183639"/>
          </a:xfrm>
          <a:prstGeom prst="rect">
            <a:avLst/>
          </a:prstGeom>
        </p:spPr>
        <p:txBody>
          <a:bodyPr wrap="square" lIns="0" tIns="0" rIns="0" bIns="0">
            <a:spAutoFit/>
          </a:bodyPr>
          <a:lstStyle>
            <a:lvl1pPr>
              <a:defRPr sz="2300" b="0" i="0">
                <a:solidFill>
                  <a:schemeClr val="tx1"/>
                </a:solidFill>
                <a:latin typeface="Cambria"/>
                <a:cs typeface="Cambr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sz="2300" b="0" i="0">
                <a:solidFill>
                  <a:schemeClr val="tx1"/>
                </a:solidFill>
                <a:latin typeface="Cambria"/>
                <a:cs typeface="Cambr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Cambria"/>
                <a:cs typeface="Cambri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4000" cy="6858000"/>
          </a:xfrm>
          <a:prstGeom prst="rect">
            <a:avLst/>
          </a:prstGeom>
        </p:spPr>
      </p:pic>
      <p:sp>
        <p:nvSpPr>
          <p:cNvPr id="2" name="Holder 2"/>
          <p:cNvSpPr>
            <a:spLocks noGrp="1"/>
          </p:cNvSpPr>
          <p:nvPr>
            <p:ph type="title"/>
          </p:nvPr>
        </p:nvSpPr>
        <p:spPr>
          <a:xfrm>
            <a:off x="78739" y="-72694"/>
            <a:ext cx="8834145" cy="1462455"/>
          </a:xfrm>
          <a:prstGeom prst="rect">
            <a:avLst/>
          </a:prstGeom>
        </p:spPr>
        <p:txBody>
          <a:bodyPr wrap="square" lIns="0" tIns="0" rIns="0" bIns="0">
            <a:spAutoFit/>
          </a:bodyPr>
          <a:lstStyle>
            <a:lvl1pPr>
              <a:defRPr sz="2800" b="1" i="0">
                <a:solidFill>
                  <a:schemeClr val="tx1"/>
                </a:solidFill>
                <a:latin typeface="Cambria"/>
                <a:cs typeface="Cambria"/>
              </a:defRPr>
            </a:lvl1pPr>
          </a:lstStyle>
          <a:p>
            <a:endParaRPr/>
          </a:p>
        </p:txBody>
      </p:sp>
      <p:sp>
        <p:nvSpPr>
          <p:cNvPr id="3" name="Holder 3"/>
          <p:cNvSpPr>
            <a:spLocks noGrp="1"/>
          </p:cNvSpPr>
          <p:nvPr>
            <p:ph type="body" idx="1"/>
          </p:nvPr>
        </p:nvSpPr>
        <p:spPr>
          <a:xfrm>
            <a:off x="486562" y="2301087"/>
            <a:ext cx="4182745" cy="4228465"/>
          </a:xfrm>
          <a:prstGeom prst="rect">
            <a:avLst/>
          </a:prstGeom>
        </p:spPr>
        <p:txBody>
          <a:bodyPr wrap="square" lIns="0" tIns="0" rIns="0" bIns="0">
            <a:spAutoFit/>
          </a:bodyPr>
          <a:lstStyle>
            <a:lvl1pPr>
              <a:defRPr sz="2300" b="0" i="0">
                <a:solidFill>
                  <a:schemeClr val="tx1"/>
                </a:solidFill>
                <a:latin typeface="Cambria"/>
                <a:cs typeface="Cambri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7/4/2025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23.jpg"/><Relationship Id="rId11" Type="http://schemas.openxmlformats.org/officeDocument/2006/relationships/image" Target="../media/image27.png"/><Relationship Id="rId5" Type="http://schemas.openxmlformats.org/officeDocument/2006/relationships/image" Target="../media/image22.jpg"/><Relationship Id="rId10" Type="http://schemas.openxmlformats.org/officeDocument/2006/relationships/image" Target="../media/image18.png"/><Relationship Id="rId4" Type="http://schemas.openxmlformats.org/officeDocument/2006/relationships/image" Target="../media/image21.jp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5.xml"/><Relationship Id="rId5" Type="http://schemas.openxmlformats.org/officeDocument/2006/relationships/hyperlink" Target="http://www.commune-dschang.org/" TargetMode="External"/><Relationship Id="rId4" Type="http://schemas.openxmlformats.org/officeDocument/2006/relationships/hyperlink" Target="mailto:info@commune-dschang.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15240" y="67112"/>
              <a:ext cx="9128760" cy="3145373"/>
            </a:xfrm>
            <a:prstGeom prst="rect">
              <a:avLst/>
            </a:prstGeom>
          </p:spPr>
        </p:pic>
        <p:pic>
          <p:nvPicPr>
            <p:cNvPr id="5" name="object 5"/>
            <p:cNvPicPr/>
            <p:nvPr/>
          </p:nvPicPr>
          <p:blipFill>
            <a:blip r:embed="rId4" cstate="print"/>
            <a:stretch>
              <a:fillRect/>
            </a:stretch>
          </p:blipFill>
          <p:spPr>
            <a:xfrm>
              <a:off x="166115" y="3421379"/>
              <a:ext cx="1491996" cy="1807464"/>
            </a:xfrm>
            <a:prstGeom prst="rect">
              <a:avLst/>
            </a:prstGeom>
          </p:spPr>
        </p:pic>
      </p:grpSp>
      <p:sp>
        <p:nvSpPr>
          <p:cNvPr id="6" name="object 6"/>
          <p:cNvSpPr txBox="1"/>
          <p:nvPr/>
        </p:nvSpPr>
        <p:spPr>
          <a:xfrm>
            <a:off x="1824226" y="3592144"/>
            <a:ext cx="7153659" cy="3243837"/>
          </a:xfrm>
          <a:prstGeom prst="rect">
            <a:avLst/>
          </a:prstGeom>
        </p:spPr>
        <p:txBody>
          <a:bodyPr vert="horz" wrap="square" lIns="0" tIns="12065" rIns="0" bIns="0" rtlCol="0">
            <a:spAutoFit/>
          </a:bodyPr>
          <a:lstStyle/>
          <a:p>
            <a:pPr marL="520065" marR="508634" algn="ctr">
              <a:lnSpc>
                <a:spcPct val="100000"/>
              </a:lnSpc>
              <a:spcBef>
                <a:spcPts val="95"/>
              </a:spcBef>
            </a:pPr>
            <a:r>
              <a:rPr sz="2800" b="1" dirty="0">
                <a:latin typeface="Cambria"/>
                <a:cs typeface="Cambria"/>
              </a:rPr>
              <a:t>DEVELOPPEMENT</a:t>
            </a:r>
            <a:r>
              <a:rPr sz="2800" b="1" spc="-60" dirty="0">
                <a:latin typeface="Cambria"/>
                <a:cs typeface="Cambria"/>
              </a:rPr>
              <a:t> </a:t>
            </a:r>
            <a:r>
              <a:rPr sz="2800" b="1" dirty="0">
                <a:latin typeface="Cambria"/>
                <a:cs typeface="Cambria"/>
              </a:rPr>
              <a:t>DE</a:t>
            </a:r>
            <a:r>
              <a:rPr sz="2800" b="1" spc="-45" dirty="0">
                <a:latin typeface="Cambria"/>
                <a:cs typeface="Cambria"/>
              </a:rPr>
              <a:t> </a:t>
            </a:r>
            <a:r>
              <a:rPr sz="2800" b="1" spc="-40" dirty="0">
                <a:latin typeface="Cambria"/>
                <a:cs typeface="Cambria"/>
              </a:rPr>
              <a:t>L’ECONOMIE </a:t>
            </a:r>
            <a:r>
              <a:rPr sz="2800" b="1" dirty="0">
                <a:latin typeface="Cambria"/>
                <a:cs typeface="Cambria"/>
              </a:rPr>
              <a:t>CIRCULAIRE</a:t>
            </a:r>
            <a:r>
              <a:rPr sz="2800" b="1" spc="-135" dirty="0">
                <a:latin typeface="Cambria"/>
                <a:cs typeface="Cambria"/>
              </a:rPr>
              <a:t> </a:t>
            </a:r>
            <a:r>
              <a:rPr sz="2800" b="1" dirty="0">
                <a:latin typeface="Cambria"/>
                <a:cs typeface="Cambria"/>
              </a:rPr>
              <a:t>AU</a:t>
            </a:r>
            <a:r>
              <a:rPr sz="2800" b="1" spc="-110" dirty="0">
                <a:latin typeface="Cambria"/>
                <a:cs typeface="Cambria"/>
              </a:rPr>
              <a:t> </a:t>
            </a:r>
            <a:r>
              <a:rPr sz="2800" b="1" spc="-10" dirty="0">
                <a:latin typeface="Cambria"/>
                <a:cs typeface="Cambria"/>
              </a:rPr>
              <a:t>CAMEROUN:</a:t>
            </a:r>
            <a:endParaRPr sz="2800" dirty="0">
              <a:latin typeface="Cambria"/>
              <a:cs typeface="Cambria"/>
            </a:endParaRPr>
          </a:p>
          <a:p>
            <a:pPr algn="ctr">
              <a:lnSpc>
                <a:spcPct val="100000"/>
              </a:lnSpc>
              <a:spcBef>
                <a:spcPts val="5"/>
              </a:spcBef>
            </a:pPr>
            <a:r>
              <a:rPr sz="2800" b="1" spc="-20" dirty="0">
                <a:latin typeface="Cambria"/>
                <a:cs typeface="Cambria"/>
              </a:rPr>
              <a:t>L’EXPÉRIENCE</a:t>
            </a:r>
            <a:r>
              <a:rPr sz="2800" b="1" spc="-40" dirty="0">
                <a:latin typeface="Cambria"/>
                <a:cs typeface="Cambria"/>
              </a:rPr>
              <a:t> </a:t>
            </a:r>
            <a:r>
              <a:rPr sz="2800" b="1" dirty="0">
                <a:latin typeface="Cambria"/>
                <a:cs typeface="Cambria"/>
              </a:rPr>
              <a:t>DE</a:t>
            </a:r>
            <a:r>
              <a:rPr sz="2800" b="1" spc="-35" dirty="0">
                <a:latin typeface="Cambria"/>
                <a:cs typeface="Cambria"/>
              </a:rPr>
              <a:t> </a:t>
            </a:r>
            <a:r>
              <a:rPr sz="2800" b="1" dirty="0">
                <a:latin typeface="Cambria"/>
                <a:cs typeface="Cambria"/>
              </a:rPr>
              <a:t>LA</a:t>
            </a:r>
            <a:r>
              <a:rPr sz="2800" b="1" spc="-40" dirty="0">
                <a:latin typeface="Cambria"/>
                <a:cs typeface="Cambria"/>
              </a:rPr>
              <a:t> </a:t>
            </a:r>
            <a:r>
              <a:rPr sz="2800" b="1" dirty="0">
                <a:latin typeface="Cambria"/>
                <a:cs typeface="Cambria"/>
              </a:rPr>
              <a:t>VILLE</a:t>
            </a:r>
            <a:r>
              <a:rPr sz="2800" b="1" spc="-35" dirty="0">
                <a:latin typeface="Cambria"/>
                <a:cs typeface="Cambria"/>
              </a:rPr>
              <a:t> </a:t>
            </a:r>
            <a:r>
              <a:rPr sz="2800" b="1" dirty="0">
                <a:latin typeface="Cambria"/>
                <a:cs typeface="Cambria"/>
              </a:rPr>
              <a:t>DE</a:t>
            </a:r>
            <a:r>
              <a:rPr sz="2800" b="1" spc="-35" dirty="0">
                <a:latin typeface="Cambria"/>
                <a:cs typeface="Cambria"/>
              </a:rPr>
              <a:t> </a:t>
            </a:r>
            <a:r>
              <a:rPr sz="2800" b="1" spc="-10" dirty="0">
                <a:latin typeface="Cambria"/>
                <a:cs typeface="Cambria"/>
              </a:rPr>
              <a:t>DSCHANG</a:t>
            </a:r>
            <a:endParaRPr sz="2800" dirty="0">
              <a:latin typeface="Cambria"/>
              <a:cs typeface="Cambria"/>
            </a:endParaRPr>
          </a:p>
          <a:p>
            <a:pPr marR="2523490" algn="ctr">
              <a:lnSpc>
                <a:spcPct val="100000"/>
              </a:lnSpc>
              <a:spcBef>
                <a:spcPts val="1660"/>
              </a:spcBef>
            </a:pPr>
            <a:r>
              <a:rPr sz="1600" b="1" dirty="0" err="1">
                <a:solidFill>
                  <a:srgbClr val="FF0000"/>
                </a:solidFill>
                <a:latin typeface="Tahoma"/>
                <a:cs typeface="Tahoma"/>
              </a:rPr>
              <a:t>Présentée</a:t>
            </a:r>
            <a:r>
              <a:rPr sz="1600" b="1" spc="-55" dirty="0">
                <a:solidFill>
                  <a:srgbClr val="FF0000"/>
                </a:solidFill>
                <a:latin typeface="Tahoma"/>
                <a:cs typeface="Tahoma"/>
              </a:rPr>
              <a:t> </a:t>
            </a:r>
            <a:r>
              <a:rPr sz="1600" b="1" spc="-20" dirty="0">
                <a:solidFill>
                  <a:srgbClr val="FF0000"/>
                </a:solidFill>
                <a:latin typeface="Tahoma"/>
                <a:cs typeface="Tahoma"/>
              </a:rPr>
              <a:t>par:</a:t>
            </a:r>
            <a:endParaRPr sz="1600" dirty="0">
              <a:latin typeface="Tahoma"/>
              <a:cs typeface="Tahoma"/>
            </a:endParaRPr>
          </a:p>
          <a:p>
            <a:pPr marL="202565" marR="2725420" algn="ctr">
              <a:lnSpc>
                <a:spcPct val="100000"/>
              </a:lnSpc>
            </a:pPr>
            <a:r>
              <a:rPr sz="1600" b="1" dirty="0" err="1">
                <a:solidFill>
                  <a:srgbClr val="FF0000"/>
                </a:solidFill>
                <a:latin typeface="Tahoma"/>
                <a:cs typeface="Tahoma"/>
              </a:rPr>
              <a:t>Jacquis</a:t>
            </a:r>
            <a:r>
              <a:rPr sz="1600" b="1" spc="-40" dirty="0">
                <a:solidFill>
                  <a:srgbClr val="FF0000"/>
                </a:solidFill>
                <a:latin typeface="Tahoma"/>
                <a:cs typeface="Tahoma"/>
              </a:rPr>
              <a:t> </a:t>
            </a:r>
            <a:r>
              <a:rPr sz="1600" b="1" dirty="0">
                <a:solidFill>
                  <a:srgbClr val="FF0000"/>
                </a:solidFill>
                <a:latin typeface="Tahoma"/>
                <a:cs typeface="Tahoma"/>
              </a:rPr>
              <a:t>Gabriel</a:t>
            </a:r>
            <a:r>
              <a:rPr sz="1600" b="1" spc="-35" dirty="0">
                <a:solidFill>
                  <a:srgbClr val="FF0000"/>
                </a:solidFill>
                <a:latin typeface="Tahoma"/>
                <a:cs typeface="Tahoma"/>
              </a:rPr>
              <a:t> </a:t>
            </a:r>
            <a:r>
              <a:rPr sz="1600" b="1" dirty="0">
                <a:solidFill>
                  <a:srgbClr val="FF0000"/>
                </a:solidFill>
                <a:latin typeface="Tahoma"/>
                <a:cs typeface="Tahoma"/>
              </a:rPr>
              <a:t>KEMLEU</a:t>
            </a:r>
            <a:r>
              <a:rPr sz="1600" b="1" spc="-40" dirty="0">
                <a:solidFill>
                  <a:srgbClr val="FF0000"/>
                </a:solidFill>
                <a:latin typeface="Tahoma"/>
                <a:cs typeface="Tahoma"/>
              </a:rPr>
              <a:t> </a:t>
            </a:r>
            <a:r>
              <a:rPr sz="1600" b="1" spc="-10" dirty="0">
                <a:solidFill>
                  <a:srgbClr val="FF0000"/>
                </a:solidFill>
                <a:latin typeface="Tahoma"/>
                <a:cs typeface="Tahoma"/>
              </a:rPr>
              <a:t>TCHABGOU </a:t>
            </a:r>
            <a:r>
              <a:rPr sz="1600" b="1" dirty="0">
                <a:solidFill>
                  <a:srgbClr val="FF0000"/>
                </a:solidFill>
                <a:latin typeface="Tahoma"/>
                <a:cs typeface="Tahoma"/>
              </a:rPr>
              <a:t>Maire</a:t>
            </a:r>
            <a:r>
              <a:rPr sz="1600" b="1" spc="-30" dirty="0">
                <a:solidFill>
                  <a:srgbClr val="FF0000"/>
                </a:solidFill>
                <a:latin typeface="Tahoma"/>
                <a:cs typeface="Tahoma"/>
              </a:rPr>
              <a:t> </a:t>
            </a:r>
            <a:r>
              <a:rPr sz="1600" b="1" dirty="0">
                <a:solidFill>
                  <a:srgbClr val="FF0000"/>
                </a:solidFill>
                <a:latin typeface="Tahoma"/>
                <a:cs typeface="Tahoma"/>
              </a:rPr>
              <a:t>de</a:t>
            </a:r>
            <a:r>
              <a:rPr sz="1600" b="1" spc="-25" dirty="0">
                <a:solidFill>
                  <a:srgbClr val="FF0000"/>
                </a:solidFill>
                <a:latin typeface="Tahoma"/>
                <a:cs typeface="Tahoma"/>
              </a:rPr>
              <a:t> </a:t>
            </a:r>
            <a:r>
              <a:rPr sz="1600" b="1" dirty="0">
                <a:solidFill>
                  <a:srgbClr val="FF0000"/>
                </a:solidFill>
                <a:latin typeface="Tahoma"/>
                <a:cs typeface="Tahoma"/>
              </a:rPr>
              <a:t>la</a:t>
            </a:r>
            <a:r>
              <a:rPr lang="fr-CM" sz="1600" b="1" spc="-25" dirty="0">
                <a:solidFill>
                  <a:srgbClr val="FF0000"/>
                </a:solidFill>
                <a:latin typeface="Tahoma"/>
                <a:cs typeface="Tahoma"/>
              </a:rPr>
              <a:t> </a:t>
            </a:r>
            <a:r>
              <a:rPr sz="1600" b="1" dirty="0">
                <a:solidFill>
                  <a:srgbClr val="FF0000"/>
                </a:solidFill>
                <a:latin typeface="Tahoma"/>
                <a:cs typeface="Tahoma"/>
              </a:rPr>
              <a:t>Commune</a:t>
            </a:r>
            <a:r>
              <a:rPr sz="1600" b="1" spc="-25" dirty="0">
                <a:solidFill>
                  <a:srgbClr val="FF0000"/>
                </a:solidFill>
                <a:latin typeface="Tahoma"/>
                <a:cs typeface="Tahoma"/>
              </a:rPr>
              <a:t> </a:t>
            </a:r>
            <a:r>
              <a:rPr sz="1600" b="1" dirty="0">
                <a:solidFill>
                  <a:srgbClr val="FF0000"/>
                </a:solidFill>
                <a:latin typeface="Tahoma"/>
                <a:cs typeface="Tahoma"/>
              </a:rPr>
              <a:t>de</a:t>
            </a:r>
            <a:r>
              <a:rPr sz="1600" b="1" spc="-5" dirty="0">
                <a:solidFill>
                  <a:srgbClr val="FF0000"/>
                </a:solidFill>
                <a:latin typeface="Tahoma"/>
                <a:cs typeface="Tahoma"/>
              </a:rPr>
              <a:t> </a:t>
            </a:r>
            <a:r>
              <a:rPr sz="1600" b="1" spc="-10" dirty="0">
                <a:solidFill>
                  <a:srgbClr val="FF0000"/>
                </a:solidFill>
                <a:latin typeface="Tahoma"/>
                <a:cs typeface="Tahoma"/>
              </a:rPr>
              <a:t>Dschang</a:t>
            </a:r>
            <a:endParaRPr sz="1600" dirty="0">
              <a:latin typeface="Tahoma"/>
              <a:cs typeface="Tahoma"/>
            </a:endParaRPr>
          </a:p>
          <a:p>
            <a:pPr marL="404495" marR="2926715" indent="-1270" algn="ctr">
              <a:lnSpc>
                <a:spcPct val="100000"/>
              </a:lnSpc>
              <a:spcBef>
                <a:spcPts val="1925"/>
              </a:spcBef>
            </a:pPr>
            <a:r>
              <a:rPr sz="1600" b="1" dirty="0">
                <a:solidFill>
                  <a:srgbClr val="FF0000"/>
                </a:solidFill>
                <a:latin typeface="Tahoma"/>
                <a:cs typeface="Tahoma"/>
              </a:rPr>
              <a:t>Ingénieur</a:t>
            </a:r>
            <a:r>
              <a:rPr sz="1600" b="1" spc="-75" dirty="0">
                <a:solidFill>
                  <a:srgbClr val="FF0000"/>
                </a:solidFill>
                <a:latin typeface="Tahoma"/>
                <a:cs typeface="Tahoma"/>
              </a:rPr>
              <a:t> </a:t>
            </a:r>
            <a:r>
              <a:rPr sz="1600" b="1" dirty="0">
                <a:solidFill>
                  <a:srgbClr val="FF0000"/>
                </a:solidFill>
                <a:latin typeface="Tahoma"/>
                <a:cs typeface="Tahoma"/>
              </a:rPr>
              <a:t>TATIEZE</a:t>
            </a:r>
            <a:r>
              <a:rPr sz="1600" b="1" spc="-60" dirty="0">
                <a:solidFill>
                  <a:srgbClr val="FF0000"/>
                </a:solidFill>
                <a:latin typeface="Tahoma"/>
                <a:cs typeface="Tahoma"/>
              </a:rPr>
              <a:t> </a:t>
            </a:r>
            <a:r>
              <a:rPr sz="1600" b="1" spc="-10" dirty="0">
                <a:solidFill>
                  <a:srgbClr val="FF0000"/>
                </a:solidFill>
                <a:latin typeface="Tahoma"/>
                <a:cs typeface="Tahoma"/>
              </a:rPr>
              <a:t>Thierry </a:t>
            </a:r>
            <a:r>
              <a:rPr sz="1600" b="1" dirty="0">
                <a:solidFill>
                  <a:srgbClr val="FF0000"/>
                </a:solidFill>
                <a:latin typeface="Tahoma"/>
                <a:cs typeface="Tahoma"/>
              </a:rPr>
              <a:t>Responsable</a:t>
            </a:r>
            <a:r>
              <a:rPr sz="1600" b="1" spc="-85" dirty="0">
                <a:solidFill>
                  <a:srgbClr val="FF0000"/>
                </a:solidFill>
                <a:latin typeface="Tahoma"/>
                <a:cs typeface="Tahoma"/>
              </a:rPr>
              <a:t> </a:t>
            </a:r>
            <a:r>
              <a:rPr sz="1600" b="1" dirty="0">
                <a:solidFill>
                  <a:srgbClr val="FF0000"/>
                </a:solidFill>
                <a:latin typeface="Tahoma"/>
                <a:cs typeface="Tahoma"/>
              </a:rPr>
              <a:t>Informatique</a:t>
            </a:r>
            <a:r>
              <a:rPr sz="1600" b="1" spc="-80" dirty="0">
                <a:solidFill>
                  <a:srgbClr val="FF0000"/>
                </a:solidFill>
                <a:latin typeface="Tahoma"/>
                <a:cs typeface="Tahoma"/>
              </a:rPr>
              <a:t> </a:t>
            </a:r>
            <a:r>
              <a:rPr sz="1600" b="1" dirty="0">
                <a:solidFill>
                  <a:srgbClr val="FF0000"/>
                </a:solidFill>
                <a:latin typeface="Tahoma"/>
                <a:cs typeface="Tahoma"/>
              </a:rPr>
              <a:t>de</a:t>
            </a:r>
            <a:r>
              <a:rPr sz="1600" b="1" spc="-80" dirty="0">
                <a:solidFill>
                  <a:srgbClr val="FF0000"/>
                </a:solidFill>
                <a:latin typeface="Tahoma"/>
                <a:cs typeface="Tahoma"/>
              </a:rPr>
              <a:t> </a:t>
            </a:r>
            <a:r>
              <a:rPr sz="1600" b="1" spc="-25" dirty="0">
                <a:solidFill>
                  <a:srgbClr val="FF0000"/>
                </a:solidFill>
                <a:latin typeface="Tahoma"/>
                <a:cs typeface="Tahoma"/>
              </a:rPr>
              <a:t>la </a:t>
            </a:r>
            <a:r>
              <a:rPr sz="1600" b="1" dirty="0">
                <a:solidFill>
                  <a:srgbClr val="FF0000"/>
                </a:solidFill>
                <a:latin typeface="Tahoma"/>
                <a:cs typeface="Tahoma"/>
              </a:rPr>
              <a:t>Commune</a:t>
            </a:r>
            <a:r>
              <a:rPr sz="1600" b="1" spc="-60" dirty="0">
                <a:solidFill>
                  <a:srgbClr val="FF0000"/>
                </a:solidFill>
                <a:latin typeface="Tahoma"/>
                <a:cs typeface="Tahoma"/>
              </a:rPr>
              <a:t> </a:t>
            </a:r>
            <a:r>
              <a:rPr sz="1600" b="1" dirty="0">
                <a:solidFill>
                  <a:srgbClr val="FF0000"/>
                </a:solidFill>
                <a:latin typeface="Tahoma"/>
                <a:cs typeface="Tahoma"/>
              </a:rPr>
              <a:t>de</a:t>
            </a:r>
            <a:r>
              <a:rPr sz="1600" b="1" spc="-55" dirty="0">
                <a:solidFill>
                  <a:srgbClr val="FF0000"/>
                </a:solidFill>
                <a:latin typeface="Tahoma"/>
                <a:cs typeface="Tahoma"/>
              </a:rPr>
              <a:t> </a:t>
            </a:r>
            <a:r>
              <a:rPr sz="1600" b="1" spc="-10" dirty="0">
                <a:solidFill>
                  <a:srgbClr val="FF0000"/>
                </a:solidFill>
                <a:latin typeface="Tahoma"/>
                <a:cs typeface="Tahoma"/>
              </a:rPr>
              <a:t>Dschang</a:t>
            </a:r>
            <a:endParaRPr sz="1600" dirty="0">
              <a:latin typeface="Tahoma"/>
              <a:cs typeface="Tahoma"/>
            </a:endParaRPr>
          </a:p>
        </p:txBody>
      </p:sp>
      <p:sp>
        <p:nvSpPr>
          <p:cNvPr id="7" name="object 7"/>
          <p:cNvSpPr txBox="1">
            <a:spLocks noGrp="1"/>
          </p:cNvSpPr>
          <p:nvPr>
            <p:ph type="title"/>
          </p:nvPr>
        </p:nvSpPr>
        <p:spPr>
          <a:xfrm>
            <a:off x="3302" y="2775280"/>
            <a:ext cx="9153525" cy="452120"/>
          </a:xfrm>
          <a:prstGeom prst="rect">
            <a:avLst/>
          </a:prstGeom>
        </p:spPr>
        <p:txBody>
          <a:bodyPr vert="horz" wrap="square" lIns="0" tIns="12065" rIns="0" bIns="0" rtlCol="0">
            <a:spAutoFit/>
          </a:bodyPr>
          <a:lstStyle/>
          <a:p>
            <a:pPr marL="12700">
              <a:lnSpc>
                <a:spcPct val="100000"/>
              </a:lnSpc>
              <a:spcBef>
                <a:spcPts val="95"/>
              </a:spcBef>
              <a:tabLst>
                <a:tab pos="2788285" algn="l"/>
                <a:tab pos="9140190" algn="l"/>
              </a:tabLst>
            </a:pPr>
            <a:r>
              <a:rPr u="heavy" dirty="0">
                <a:solidFill>
                  <a:srgbClr val="107DC5"/>
                </a:solidFill>
                <a:uFill>
                  <a:solidFill>
                    <a:srgbClr val="1F5F8A"/>
                  </a:solidFill>
                </a:uFill>
                <a:latin typeface="Tw Cen MT"/>
                <a:cs typeface="Tw Cen MT"/>
              </a:rPr>
              <a:t>	Bafoussam,</a:t>
            </a:r>
            <a:r>
              <a:rPr u="heavy" spc="-10" dirty="0">
                <a:solidFill>
                  <a:srgbClr val="107DC5"/>
                </a:solidFill>
                <a:uFill>
                  <a:solidFill>
                    <a:srgbClr val="1F5F8A"/>
                  </a:solidFill>
                </a:uFill>
                <a:latin typeface="Tw Cen MT"/>
                <a:cs typeface="Tw Cen MT"/>
              </a:rPr>
              <a:t> </a:t>
            </a:r>
            <a:r>
              <a:rPr u="heavy" dirty="0">
                <a:solidFill>
                  <a:srgbClr val="107DC5"/>
                </a:solidFill>
                <a:uFill>
                  <a:solidFill>
                    <a:srgbClr val="1F5F8A"/>
                  </a:solidFill>
                </a:uFill>
                <a:latin typeface="Tw Cen MT"/>
                <a:cs typeface="Tw Cen MT"/>
              </a:rPr>
              <a:t>30</a:t>
            </a:r>
            <a:r>
              <a:rPr u="heavy" spc="-40" dirty="0">
                <a:solidFill>
                  <a:srgbClr val="107DC5"/>
                </a:solidFill>
                <a:uFill>
                  <a:solidFill>
                    <a:srgbClr val="1F5F8A"/>
                  </a:solidFill>
                </a:uFill>
                <a:latin typeface="Tw Cen MT"/>
                <a:cs typeface="Tw Cen MT"/>
              </a:rPr>
              <a:t> </a:t>
            </a:r>
            <a:r>
              <a:rPr u="heavy" dirty="0">
                <a:solidFill>
                  <a:srgbClr val="107DC5"/>
                </a:solidFill>
                <a:uFill>
                  <a:solidFill>
                    <a:srgbClr val="1F5F8A"/>
                  </a:solidFill>
                </a:uFill>
                <a:latin typeface="Tw Cen MT"/>
                <a:cs typeface="Tw Cen MT"/>
              </a:rPr>
              <a:t>juin</a:t>
            </a:r>
            <a:r>
              <a:rPr u="heavy" spc="-40" dirty="0">
                <a:solidFill>
                  <a:srgbClr val="107DC5"/>
                </a:solidFill>
                <a:uFill>
                  <a:solidFill>
                    <a:srgbClr val="1F5F8A"/>
                  </a:solidFill>
                </a:uFill>
                <a:latin typeface="Tw Cen MT"/>
                <a:cs typeface="Tw Cen MT"/>
              </a:rPr>
              <a:t> </a:t>
            </a:r>
            <a:r>
              <a:rPr u="heavy" dirty="0">
                <a:solidFill>
                  <a:srgbClr val="107DC5"/>
                </a:solidFill>
                <a:uFill>
                  <a:solidFill>
                    <a:srgbClr val="1F5F8A"/>
                  </a:solidFill>
                </a:uFill>
                <a:latin typeface="Tw Cen MT"/>
                <a:cs typeface="Tw Cen MT"/>
              </a:rPr>
              <a:t>–</a:t>
            </a:r>
            <a:r>
              <a:rPr u="heavy" spc="-35" dirty="0">
                <a:solidFill>
                  <a:srgbClr val="107DC5"/>
                </a:solidFill>
                <a:uFill>
                  <a:solidFill>
                    <a:srgbClr val="1F5F8A"/>
                  </a:solidFill>
                </a:uFill>
                <a:latin typeface="Tw Cen MT"/>
                <a:cs typeface="Tw Cen MT"/>
              </a:rPr>
              <a:t> </a:t>
            </a:r>
            <a:r>
              <a:rPr u="heavy" dirty="0">
                <a:solidFill>
                  <a:srgbClr val="107DC5"/>
                </a:solidFill>
                <a:uFill>
                  <a:solidFill>
                    <a:srgbClr val="1F5F8A"/>
                  </a:solidFill>
                </a:uFill>
                <a:latin typeface="Tw Cen MT"/>
                <a:cs typeface="Tw Cen MT"/>
              </a:rPr>
              <a:t>07</a:t>
            </a:r>
            <a:r>
              <a:rPr u="heavy" spc="-25" dirty="0">
                <a:solidFill>
                  <a:srgbClr val="107DC5"/>
                </a:solidFill>
                <a:uFill>
                  <a:solidFill>
                    <a:srgbClr val="1F5F8A"/>
                  </a:solidFill>
                </a:uFill>
                <a:latin typeface="Tw Cen MT"/>
                <a:cs typeface="Tw Cen MT"/>
              </a:rPr>
              <a:t> </a:t>
            </a:r>
            <a:r>
              <a:rPr u="heavy" dirty="0">
                <a:solidFill>
                  <a:srgbClr val="107DC5"/>
                </a:solidFill>
                <a:uFill>
                  <a:solidFill>
                    <a:srgbClr val="1F5F8A"/>
                  </a:solidFill>
                </a:uFill>
                <a:latin typeface="Tw Cen MT"/>
                <a:cs typeface="Tw Cen MT"/>
              </a:rPr>
              <a:t>juillet</a:t>
            </a:r>
            <a:r>
              <a:rPr u="heavy" spc="-40" dirty="0">
                <a:solidFill>
                  <a:srgbClr val="107DC5"/>
                </a:solidFill>
                <a:uFill>
                  <a:solidFill>
                    <a:srgbClr val="1F5F8A"/>
                  </a:solidFill>
                </a:uFill>
                <a:latin typeface="Tw Cen MT"/>
                <a:cs typeface="Tw Cen MT"/>
              </a:rPr>
              <a:t> </a:t>
            </a:r>
            <a:r>
              <a:rPr u="heavy" spc="-20" dirty="0">
                <a:solidFill>
                  <a:srgbClr val="107DC5"/>
                </a:solidFill>
                <a:uFill>
                  <a:solidFill>
                    <a:srgbClr val="1F5F8A"/>
                  </a:solidFill>
                </a:uFill>
                <a:latin typeface="Tw Cen MT"/>
                <a:cs typeface="Tw Cen MT"/>
              </a:rPr>
              <a:t>2025</a:t>
            </a:r>
            <a:r>
              <a:rPr u="heavy" dirty="0">
                <a:solidFill>
                  <a:srgbClr val="107DC5"/>
                </a:solidFill>
                <a:uFill>
                  <a:solidFill>
                    <a:srgbClr val="1F5F8A"/>
                  </a:solidFill>
                </a:uFill>
                <a:latin typeface="Tw Cen MT"/>
                <a:cs typeface="Tw Cen MT"/>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72694"/>
            <a:ext cx="8834145" cy="898245"/>
          </a:xfrm>
          <a:prstGeom prst="rect">
            <a:avLst/>
          </a:prstGeom>
        </p:spPr>
        <p:txBody>
          <a:bodyPr vert="horz" wrap="square" lIns="0" tIns="508558" rIns="0" bIns="0" rtlCol="0">
            <a:spAutoFit/>
          </a:bodyPr>
          <a:lstStyle/>
          <a:p>
            <a:pPr marL="558165" marR="904240" algn="ctr">
              <a:lnSpc>
                <a:spcPts val="3030"/>
              </a:lnSpc>
              <a:spcBef>
                <a:spcPts val="475"/>
              </a:spcBef>
            </a:pPr>
            <a:r>
              <a:rPr lang="fr-FR" sz="2800" b="1" dirty="0">
                <a:solidFill>
                  <a:srgbClr val="404040"/>
                </a:solidFill>
                <a:latin typeface="Cambria"/>
                <a:cs typeface="Cambria"/>
              </a:rPr>
              <a:t>OBJECTIF DE LA COLLECTE DES DONNEES</a:t>
            </a:r>
            <a:endParaRPr lang="fr-FR" sz="2800" dirty="0">
              <a:latin typeface="Cambria"/>
              <a:cs typeface="Cambria"/>
            </a:endParaRPr>
          </a:p>
        </p:txBody>
      </p:sp>
      <p:sp>
        <p:nvSpPr>
          <p:cNvPr id="3" name="object 3"/>
          <p:cNvSpPr txBox="1"/>
          <p:nvPr/>
        </p:nvSpPr>
        <p:spPr>
          <a:xfrm>
            <a:off x="764235" y="5972352"/>
            <a:ext cx="95250" cy="177800"/>
          </a:xfrm>
          <a:prstGeom prst="rect">
            <a:avLst/>
          </a:prstGeom>
        </p:spPr>
        <p:txBody>
          <a:bodyPr vert="horz" wrap="square" lIns="0" tIns="12065" rIns="0" bIns="0" rtlCol="0">
            <a:spAutoFit/>
          </a:bodyPr>
          <a:lstStyle/>
          <a:p>
            <a:pPr marL="12700">
              <a:lnSpc>
                <a:spcPct val="100000"/>
              </a:lnSpc>
              <a:spcBef>
                <a:spcPts val="95"/>
              </a:spcBef>
            </a:pPr>
            <a:r>
              <a:rPr sz="1000" spc="-50" dirty="0">
                <a:latin typeface="Tw Cen MT"/>
                <a:cs typeface="Tw Cen MT"/>
              </a:rPr>
              <a:t>Y</a:t>
            </a:r>
            <a:endParaRPr sz="1000">
              <a:latin typeface="Tw Cen MT"/>
              <a:cs typeface="Tw Cen MT"/>
            </a:endParaRPr>
          </a:p>
        </p:txBody>
      </p:sp>
      <p:sp>
        <p:nvSpPr>
          <p:cNvPr id="8" name="ZoneTexte 7">
            <a:extLst>
              <a:ext uri="{FF2B5EF4-FFF2-40B4-BE49-F238E27FC236}">
                <a16:creationId xmlns:a16="http://schemas.microsoft.com/office/drawing/2014/main" id="{1D05BEE5-6C24-4BF8-96AC-D8DBE110CB45}"/>
              </a:ext>
            </a:extLst>
          </p:cNvPr>
          <p:cNvSpPr txBox="1"/>
          <p:nvPr/>
        </p:nvSpPr>
        <p:spPr>
          <a:xfrm>
            <a:off x="428625" y="993576"/>
            <a:ext cx="7981950" cy="4508927"/>
          </a:xfrm>
          <a:prstGeom prst="rect">
            <a:avLst/>
          </a:prstGeom>
          <a:noFill/>
        </p:spPr>
        <p:txBody>
          <a:bodyPr wrap="square" rtlCol="0">
            <a:spAutoFit/>
          </a:bodyPr>
          <a:lstStyle/>
          <a:p>
            <a:pPr marL="184785" marR="5080" indent="-172720" algn="just">
              <a:lnSpc>
                <a:spcPct val="80000"/>
              </a:lnSpc>
              <a:spcBef>
                <a:spcPts val="1755"/>
              </a:spcBef>
              <a:buFont typeface="Arial"/>
              <a:buChar char="•"/>
              <a:tabLst>
                <a:tab pos="184785" algn="l"/>
                <a:tab pos="1618615" algn="l"/>
                <a:tab pos="3144520" algn="l"/>
              </a:tabLst>
            </a:pPr>
            <a:r>
              <a:rPr lang="fr-FR" sz="2800" dirty="0">
                <a:effectLst/>
                <a:latin typeface="Arial Narrow" panose="020B0606020202030204" pitchFamily="34" charset="0"/>
                <a:ea typeface="Calibri" panose="020F0502020204030204" pitchFamily="34" charset="0"/>
                <a:cs typeface="Times New Roman" panose="02020603050405020304" pitchFamily="18" charset="0"/>
              </a:rPr>
              <a:t>Concevoir, gérer et représenter les données géographiques sur les infrastructures socio-économiques communales, hydrauliques, les risques naturels, l’occupation et l’utilisation du sol etc…</a:t>
            </a:r>
          </a:p>
          <a:p>
            <a:pPr marL="184785" marR="5080" indent="-172720" algn="just">
              <a:lnSpc>
                <a:spcPct val="80000"/>
              </a:lnSpc>
              <a:spcBef>
                <a:spcPts val="1755"/>
              </a:spcBef>
              <a:buFont typeface="Arial"/>
              <a:buChar char="•"/>
              <a:tabLst>
                <a:tab pos="184785" algn="l"/>
                <a:tab pos="1618615" algn="l"/>
                <a:tab pos="3144520" algn="l"/>
              </a:tabLst>
            </a:pPr>
            <a:r>
              <a:rPr lang="fr-FR" sz="2800" dirty="0">
                <a:effectLst/>
                <a:latin typeface="Arial Narrow" panose="020B0606020202030204" pitchFamily="34" charset="0"/>
                <a:ea typeface="Calibri" panose="020F0502020204030204" pitchFamily="34" charset="0"/>
                <a:cs typeface="Times New Roman" panose="02020603050405020304" pitchFamily="18" charset="0"/>
              </a:rPr>
              <a:t>L’exploitation de ces données concourent à la promotion d’un développement harmonieux</a:t>
            </a:r>
          </a:p>
          <a:p>
            <a:pPr marL="184785" marR="5080" indent="-172720" algn="just">
              <a:lnSpc>
                <a:spcPct val="80000"/>
              </a:lnSpc>
              <a:spcBef>
                <a:spcPts val="1755"/>
              </a:spcBef>
              <a:buFont typeface="Arial"/>
              <a:buChar char="•"/>
              <a:tabLst>
                <a:tab pos="184785" algn="l"/>
                <a:tab pos="1618615" algn="l"/>
                <a:tab pos="3144520" algn="l"/>
              </a:tabLst>
            </a:pPr>
            <a:r>
              <a:rPr lang="fr-FR" sz="2800" dirty="0">
                <a:effectLst/>
                <a:latin typeface="Arial Narrow" panose="020B0606020202030204" pitchFamily="34" charset="0"/>
                <a:ea typeface="Calibri" panose="020F0502020204030204" pitchFamily="34" charset="0"/>
                <a:cs typeface="Times New Roman" panose="02020603050405020304" pitchFamily="18" charset="0"/>
              </a:rPr>
              <a:t>contribution à une meilleure représentation du cadre et conditions de vie des populations sur le territoire</a:t>
            </a:r>
          </a:p>
          <a:p>
            <a:pPr marL="184785" marR="5080" indent="-172720" algn="just">
              <a:lnSpc>
                <a:spcPct val="80000"/>
              </a:lnSpc>
              <a:spcBef>
                <a:spcPts val="1755"/>
              </a:spcBef>
              <a:buFont typeface="Arial"/>
              <a:buChar char="•"/>
              <a:tabLst>
                <a:tab pos="184785" algn="l"/>
                <a:tab pos="1618615" algn="l"/>
                <a:tab pos="3144520" algn="l"/>
              </a:tabLst>
            </a:pPr>
            <a:r>
              <a:rPr lang="fr-FR" sz="2800" dirty="0">
                <a:effectLst/>
                <a:latin typeface="Arial Narrow" panose="020B0606020202030204" pitchFamily="34" charset="0"/>
                <a:ea typeface="Calibri" panose="020F0502020204030204" pitchFamily="34" charset="0"/>
                <a:cs typeface="Times New Roman" panose="02020603050405020304" pitchFamily="18" charset="0"/>
              </a:rPr>
              <a:t>Mise en exergue les disparités entre les villages et quartiers de la Commune</a:t>
            </a:r>
            <a:endParaRPr lang="fr-FR" sz="8000" dirty="0">
              <a:latin typeface="Cambria"/>
              <a:cs typeface="Cambria"/>
            </a:endParaRPr>
          </a:p>
          <a:p>
            <a:endParaRPr lang="fr-CM" dirty="0"/>
          </a:p>
        </p:txBody>
      </p:sp>
      <p:pic>
        <p:nvPicPr>
          <p:cNvPr id="9" name="object 6">
            <a:extLst>
              <a:ext uri="{FF2B5EF4-FFF2-40B4-BE49-F238E27FC236}">
                <a16:creationId xmlns:a16="http://schemas.microsoft.com/office/drawing/2014/main" id="{22B9946F-A099-4273-BF95-836D0DEFD42C}"/>
              </a:ext>
            </a:extLst>
          </p:cNvPr>
          <p:cNvPicPr/>
          <p:nvPr/>
        </p:nvPicPr>
        <p:blipFill>
          <a:blip r:embed="rId2" cstate="print"/>
          <a:stretch>
            <a:fillRect/>
          </a:stretch>
        </p:blipFill>
        <p:spPr>
          <a:xfrm>
            <a:off x="8516111" y="0"/>
            <a:ext cx="627888" cy="7848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309885"/>
            <a:ext cx="8834145" cy="898245"/>
          </a:xfrm>
          <a:prstGeom prst="rect">
            <a:avLst/>
          </a:prstGeom>
        </p:spPr>
        <p:txBody>
          <a:bodyPr vert="horz" wrap="square" lIns="0" tIns="508558" rIns="0" bIns="0" rtlCol="0">
            <a:spAutoFit/>
          </a:bodyPr>
          <a:lstStyle/>
          <a:p>
            <a:pPr marL="558165" marR="904240" algn="ctr">
              <a:lnSpc>
                <a:spcPts val="3030"/>
              </a:lnSpc>
              <a:spcBef>
                <a:spcPts val="475"/>
              </a:spcBef>
            </a:pPr>
            <a:r>
              <a:rPr lang="fr-FR" dirty="0">
                <a:solidFill>
                  <a:srgbClr val="404040"/>
                </a:solidFill>
              </a:rPr>
              <a:t>RESULTATS</a:t>
            </a:r>
            <a:r>
              <a:rPr lang="fr-FR" sz="2800" b="1" dirty="0">
                <a:solidFill>
                  <a:srgbClr val="404040"/>
                </a:solidFill>
                <a:latin typeface="Cambria"/>
                <a:cs typeface="Cambria"/>
              </a:rPr>
              <a:t> DE LA COLLECTE DES DONNEES</a:t>
            </a:r>
            <a:endParaRPr lang="fr-FR" sz="2800" dirty="0">
              <a:latin typeface="Cambria"/>
              <a:cs typeface="Cambria"/>
            </a:endParaRPr>
          </a:p>
        </p:txBody>
      </p:sp>
      <p:sp>
        <p:nvSpPr>
          <p:cNvPr id="3" name="object 3"/>
          <p:cNvSpPr txBox="1"/>
          <p:nvPr/>
        </p:nvSpPr>
        <p:spPr>
          <a:xfrm>
            <a:off x="764235" y="5972352"/>
            <a:ext cx="95250" cy="177800"/>
          </a:xfrm>
          <a:prstGeom prst="rect">
            <a:avLst/>
          </a:prstGeom>
        </p:spPr>
        <p:txBody>
          <a:bodyPr vert="horz" wrap="square" lIns="0" tIns="12065" rIns="0" bIns="0" rtlCol="0">
            <a:spAutoFit/>
          </a:bodyPr>
          <a:lstStyle/>
          <a:p>
            <a:pPr marL="12700">
              <a:lnSpc>
                <a:spcPct val="100000"/>
              </a:lnSpc>
              <a:spcBef>
                <a:spcPts val="95"/>
              </a:spcBef>
            </a:pPr>
            <a:r>
              <a:rPr sz="1000" spc="-50" dirty="0">
                <a:latin typeface="Tw Cen MT"/>
                <a:cs typeface="Tw Cen MT"/>
              </a:rPr>
              <a:t>Y</a:t>
            </a:r>
            <a:endParaRPr sz="1000">
              <a:latin typeface="Tw Cen MT"/>
              <a:cs typeface="Tw Cen MT"/>
            </a:endParaRPr>
          </a:p>
        </p:txBody>
      </p:sp>
      <p:sp>
        <p:nvSpPr>
          <p:cNvPr id="8" name="ZoneTexte 7">
            <a:extLst>
              <a:ext uri="{FF2B5EF4-FFF2-40B4-BE49-F238E27FC236}">
                <a16:creationId xmlns:a16="http://schemas.microsoft.com/office/drawing/2014/main" id="{1D05BEE5-6C24-4BF8-96AC-D8DBE110CB45}"/>
              </a:ext>
            </a:extLst>
          </p:cNvPr>
          <p:cNvSpPr txBox="1"/>
          <p:nvPr/>
        </p:nvSpPr>
        <p:spPr>
          <a:xfrm>
            <a:off x="107313" y="588360"/>
            <a:ext cx="8484259" cy="6179962"/>
          </a:xfrm>
          <a:prstGeom prst="rect">
            <a:avLst/>
          </a:prstGeom>
          <a:noFill/>
        </p:spPr>
        <p:txBody>
          <a:bodyPr wrap="square" rtlCol="0">
            <a:spAutoFit/>
          </a:bodyPr>
          <a:lstStyle/>
          <a:p>
            <a:pPr marL="469265" marR="5080" lvl="1" indent="-457200" algn="just">
              <a:spcBef>
                <a:spcPts val="1755"/>
              </a:spcBef>
              <a:buFont typeface="Wingdings" panose="05000000000000000000" pitchFamily="2" charset="2"/>
              <a:buChar char="v"/>
              <a:tabLst>
                <a:tab pos="184785" algn="l"/>
                <a:tab pos="1618615" algn="l"/>
                <a:tab pos="3144520" algn="l"/>
              </a:tabLst>
            </a:pPr>
            <a:r>
              <a:rPr lang="fr-FR" sz="2200" b="1" dirty="0">
                <a:latin typeface="Arial Narrow" panose="020B0606020202030204" pitchFamily="34" charset="0"/>
                <a:ea typeface="Calibri" panose="020F0502020204030204" pitchFamily="34" charset="0"/>
                <a:cs typeface="Times New Roman" panose="02020603050405020304" pitchFamily="18" charset="0"/>
              </a:rPr>
              <a:t>Cartographie hydraulique de la ville:</a:t>
            </a:r>
            <a:r>
              <a:rPr lang="fr-FR" sz="2200" dirty="0">
                <a:latin typeface="Arial Narrow" panose="020B0606020202030204" pitchFamily="34" charset="0"/>
                <a:ea typeface="Calibri" panose="020F0502020204030204" pitchFamily="34" charset="0"/>
                <a:cs typeface="Times New Roman" panose="02020603050405020304" pitchFamily="18" charset="0"/>
              </a:rPr>
              <a:t> les études géophysiques et hydrogéologiques ont permet d’inventorier plusieurs zones à fort potentiel d’eau pour forage, pour construction de microcentrales hydrologiques dont 2 en construction et en cours d’achèvement</a:t>
            </a:r>
          </a:p>
          <a:p>
            <a:pPr marL="469265" marR="5080" lvl="1" indent="-457200" algn="just">
              <a:spcBef>
                <a:spcPts val="1755"/>
              </a:spcBef>
              <a:buFont typeface="Wingdings" panose="05000000000000000000" pitchFamily="2" charset="2"/>
              <a:buChar char="v"/>
              <a:tabLst>
                <a:tab pos="184785" algn="l"/>
                <a:tab pos="1618615" algn="l"/>
                <a:tab pos="3144520" algn="l"/>
              </a:tabLst>
            </a:pPr>
            <a:r>
              <a:rPr lang="fr-FR" sz="2200" b="1" dirty="0">
                <a:effectLst/>
                <a:latin typeface="Arial Narrow" panose="020B0606020202030204" pitchFamily="34" charset="0"/>
                <a:ea typeface="Calibri" panose="020F0502020204030204" pitchFamily="34" charset="0"/>
                <a:cs typeface="Times New Roman" panose="02020603050405020304" pitchFamily="18" charset="0"/>
              </a:rPr>
              <a:t>Numérisation des informations géographiques sur internet (</a:t>
            </a:r>
            <a:r>
              <a:rPr lang="fr-FR" sz="2200" b="1" dirty="0" err="1">
                <a:effectLst/>
                <a:latin typeface="Arial Narrow" panose="020B0606020202030204" pitchFamily="34" charset="0"/>
                <a:ea typeface="Calibri" panose="020F0502020204030204" pitchFamily="34" charset="0"/>
                <a:cs typeface="Times New Roman" panose="02020603050405020304" pitchFamily="18" charset="0"/>
              </a:rPr>
              <a:t>Webmapping</a:t>
            </a:r>
            <a:r>
              <a:rPr lang="fr-FR" sz="2200" b="1" dirty="0">
                <a:effectLst/>
                <a:latin typeface="Arial Narrow" panose="020B0606020202030204" pitchFamily="34" charset="0"/>
                <a:ea typeface="Calibri" panose="020F0502020204030204" pitchFamily="34" charset="0"/>
                <a:cs typeface="Times New Roman" panose="02020603050405020304" pitchFamily="18" charset="0"/>
              </a:rPr>
              <a:t>): </a:t>
            </a:r>
            <a:r>
              <a:rPr lang="fr-FR" sz="2200" dirty="0">
                <a:effectLst/>
                <a:latin typeface="Arial Narrow" panose="020B0606020202030204" pitchFamily="34" charset="0"/>
                <a:ea typeface="Calibri" panose="020F0502020204030204" pitchFamily="34" charset="0"/>
                <a:cs typeface="Times New Roman" panose="02020603050405020304" pitchFamily="18" charset="0"/>
              </a:rPr>
              <a:t>Visualisation en temps réel avec un Smartphone des informations sur l’état des lieux des infrastructures présentes sur l’étendue du territoire communal. </a:t>
            </a:r>
          </a:p>
          <a:p>
            <a:pPr marL="12065" marR="5080" lvl="1" algn="just">
              <a:spcBef>
                <a:spcPts val="1755"/>
              </a:spcBef>
              <a:tabLst>
                <a:tab pos="184785" algn="l"/>
                <a:tab pos="1618615" algn="l"/>
                <a:tab pos="3144520" algn="l"/>
              </a:tabLst>
            </a:pPr>
            <a:endParaRPr lang="fr-FR" sz="1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fr-FR" sz="2200" b="1" dirty="0">
                <a:effectLst/>
                <a:latin typeface="Arial Narrow" panose="020B0606020202030204" pitchFamily="34" charset="0"/>
                <a:ea typeface="Calibri" panose="020F0502020204030204" pitchFamily="34" charset="0"/>
                <a:cs typeface="Times New Roman" panose="02020603050405020304" pitchFamily="18" charset="0"/>
              </a:rPr>
              <a:t>Cartographie de l’ensemble des points de dépôts d’ordures (autorisés et non autorisés) et les circuits de ramassage des déchets dans la Ville: </a:t>
            </a:r>
            <a:r>
              <a:rPr lang="fr-FR" sz="2200" dirty="0">
                <a:effectLst/>
                <a:latin typeface="Arial Narrow" panose="020B0606020202030204" pitchFamily="34" charset="0"/>
                <a:ea typeface="Calibri" panose="020F0502020204030204" pitchFamily="34" charset="0"/>
                <a:cs typeface="Times New Roman" panose="02020603050405020304" pitchFamily="18" charset="0"/>
              </a:rPr>
              <a:t>Amélioration du service fourni aux populations et suppression des dépôts sauvages dans la ville ; </a:t>
            </a:r>
          </a:p>
          <a:p>
            <a:pPr lvl="0">
              <a:lnSpc>
                <a:spcPct val="107000"/>
              </a:lnSpc>
            </a:pPr>
            <a:endParaRPr lang="fr-FR" sz="500" dirty="0">
              <a:effectLst/>
              <a:latin typeface="Arial Narrow" panose="020B0606020202030204" pitchFamily="34" charset="0"/>
              <a:ea typeface="Calibri" panose="020F0502020204030204" pitchFamily="34" charset="0"/>
              <a:cs typeface="Times New Roman" panose="02020603050405020304" pitchFamily="18" charset="0"/>
            </a:endParaRPr>
          </a:p>
          <a:p>
            <a:pPr lvl="0">
              <a:lnSpc>
                <a:spcPct val="107000"/>
              </a:lnSpc>
            </a:pPr>
            <a:endParaRPr lang="fr-CM" sz="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v"/>
            </a:pPr>
            <a:r>
              <a:rPr lang="fr-FR" sz="2200" b="1" dirty="0">
                <a:effectLst/>
                <a:latin typeface="Arial Narrow" panose="020B0606020202030204" pitchFamily="34" charset="0"/>
                <a:ea typeface="Calibri" panose="020F0502020204030204" pitchFamily="34" charset="0"/>
                <a:cs typeface="Times New Roman" panose="02020603050405020304" pitchFamily="18" charset="0"/>
              </a:rPr>
              <a:t>Cartographie des zones à risques (Inondations et Glissements de terrain) et leurs probabilités d’occurrence: </a:t>
            </a:r>
            <a:r>
              <a:rPr lang="fr-FR" sz="2200" dirty="0">
                <a:effectLst/>
                <a:latin typeface="Arial Narrow" panose="020B0606020202030204" pitchFamily="34" charset="0"/>
                <a:ea typeface="Calibri" panose="020F0502020204030204" pitchFamily="34" charset="0"/>
                <a:cs typeface="Times New Roman" panose="02020603050405020304" pitchFamily="18" charset="0"/>
              </a:rPr>
              <a:t>Reduction des impacts de ces risques sur les biens et personnes et intensification de la sensibilisation des populations sur les risques présents</a:t>
            </a:r>
            <a:r>
              <a:rPr lang="fr-FR" sz="22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fr-CM" sz="2200" dirty="0"/>
          </a:p>
        </p:txBody>
      </p:sp>
      <p:pic>
        <p:nvPicPr>
          <p:cNvPr id="5" name="object 6">
            <a:extLst>
              <a:ext uri="{FF2B5EF4-FFF2-40B4-BE49-F238E27FC236}">
                <a16:creationId xmlns:a16="http://schemas.microsoft.com/office/drawing/2014/main" id="{7CBFC907-B45B-460E-9808-1724EA3D87A7}"/>
              </a:ext>
            </a:extLst>
          </p:cNvPr>
          <p:cNvPicPr/>
          <p:nvPr/>
        </p:nvPicPr>
        <p:blipFill>
          <a:blip r:embed="rId2" cstate="print"/>
          <a:stretch>
            <a:fillRect/>
          </a:stretch>
        </p:blipFill>
        <p:spPr>
          <a:xfrm>
            <a:off x="8516111" y="0"/>
            <a:ext cx="627888" cy="784860"/>
          </a:xfrm>
          <a:prstGeom prst="rect">
            <a:avLst/>
          </a:prstGeom>
        </p:spPr>
      </p:pic>
    </p:spTree>
    <p:extLst>
      <p:ext uri="{BB962C8B-B14F-4D97-AF65-F5344CB8AC3E}">
        <p14:creationId xmlns:p14="http://schemas.microsoft.com/office/powerpoint/2010/main" val="694157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subTitle" idx="4"/>
          </p:nvPr>
        </p:nvSpPr>
        <p:spPr>
          <a:prstGeom prst="rect">
            <a:avLst/>
          </a:prstGeom>
        </p:spPr>
        <p:txBody>
          <a:bodyPr vert="horz" wrap="square" lIns="0" tIns="81280" rIns="0" bIns="0" rtlCol="0">
            <a:spAutoFit/>
          </a:bodyPr>
          <a:lstStyle/>
          <a:p>
            <a:pPr marL="12700" marR="5080" indent="1211580">
              <a:lnSpc>
                <a:spcPts val="4320"/>
              </a:lnSpc>
              <a:spcBef>
                <a:spcPts val="640"/>
              </a:spcBef>
            </a:pPr>
            <a:r>
              <a:rPr sz="4000" b="1" i="1" spc="-10" dirty="0">
                <a:solidFill>
                  <a:srgbClr val="767070"/>
                </a:solidFill>
                <a:latin typeface="Arial"/>
                <a:cs typeface="Arial"/>
              </a:rPr>
              <a:t>RESULTATS </a:t>
            </a:r>
            <a:r>
              <a:rPr sz="4000" b="1" i="1" dirty="0">
                <a:solidFill>
                  <a:srgbClr val="767070"/>
                </a:solidFill>
                <a:latin typeface="Arial"/>
                <a:cs typeface="Arial"/>
              </a:rPr>
              <a:t>OBTENUS</a:t>
            </a:r>
            <a:r>
              <a:rPr sz="4000" b="1" i="1" spc="-160" dirty="0">
                <a:solidFill>
                  <a:srgbClr val="767070"/>
                </a:solidFill>
                <a:latin typeface="Arial"/>
                <a:cs typeface="Arial"/>
              </a:rPr>
              <a:t> </a:t>
            </a:r>
            <a:r>
              <a:rPr sz="4000" b="1" i="1" dirty="0">
                <a:solidFill>
                  <a:srgbClr val="767070"/>
                </a:solidFill>
                <a:latin typeface="Arial"/>
                <a:cs typeface="Arial"/>
              </a:rPr>
              <a:t>A</a:t>
            </a:r>
            <a:r>
              <a:rPr sz="4000" b="1" i="1" spc="-165" dirty="0">
                <a:solidFill>
                  <a:srgbClr val="767070"/>
                </a:solidFill>
                <a:latin typeface="Arial"/>
                <a:cs typeface="Arial"/>
              </a:rPr>
              <a:t> </a:t>
            </a:r>
            <a:r>
              <a:rPr sz="4000" b="1" i="1" dirty="0">
                <a:solidFill>
                  <a:srgbClr val="767070"/>
                </a:solidFill>
                <a:latin typeface="Arial"/>
                <a:cs typeface="Arial"/>
              </a:rPr>
              <a:t>CE</a:t>
            </a:r>
            <a:r>
              <a:rPr sz="4000" b="1" i="1" spc="-5" dirty="0">
                <a:solidFill>
                  <a:srgbClr val="767070"/>
                </a:solidFill>
                <a:latin typeface="Arial"/>
                <a:cs typeface="Arial"/>
              </a:rPr>
              <a:t> </a:t>
            </a:r>
            <a:r>
              <a:rPr sz="4000" b="1" i="1" spc="-20" dirty="0">
                <a:solidFill>
                  <a:srgbClr val="767070"/>
                </a:solidFill>
                <a:latin typeface="Arial"/>
                <a:cs typeface="Arial"/>
              </a:rPr>
              <a:t>JOUR</a:t>
            </a:r>
            <a:endParaRPr sz="4000" dirty="0">
              <a:latin typeface="Arial"/>
              <a:cs typeface="Arial"/>
            </a:endParaRPr>
          </a:p>
        </p:txBody>
      </p:sp>
      <p:sp>
        <p:nvSpPr>
          <p:cNvPr id="3" name="object 3"/>
          <p:cNvSpPr txBox="1"/>
          <p:nvPr/>
        </p:nvSpPr>
        <p:spPr>
          <a:xfrm>
            <a:off x="8295258" y="6543547"/>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404040"/>
                </a:solidFill>
                <a:latin typeface="Calibri"/>
                <a:cs typeface="Calibri"/>
              </a:rPr>
              <a:t>19</a:t>
            </a:r>
            <a:endParaRPr sz="900">
              <a:latin typeface="Calibri"/>
              <a:cs typeface="Calibri"/>
            </a:endParaRPr>
          </a:p>
        </p:txBody>
      </p:sp>
      <p:grpSp>
        <p:nvGrpSpPr>
          <p:cNvPr id="4" name="object 4"/>
          <p:cNvGrpSpPr/>
          <p:nvPr/>
        </p:nvGrpSpPr>
        <p:grpSpPr>
          <a:xfrm>
            <a:off x="-6095" y="0"/>
            <a:ext cx="9150350" cy="2679700"/>
            <a:chOff x="-6095" y="0"/>
            <a:chExt cx="9150350" cy="2679700"/>
          </a:xfrm>
        </p:grpSpPr>
        <p:pic>
          <p:nvPicPr>
            <p:cNvPr id="5" name="object 5"/>
            <p:cNvPicPr/>
            <p:nvPr/>
          </p:nvPicPr>
          <p:blipFill>
            <a:blip r:embed="rId2" cstate="print"/>
            <a:stretch>
              <a:fillRect/>
            </a:stretch>
          </p:blipFill>
          <p:spPr>
            <a:xfrm>
              <a:off x="8516111" y="0"/>
              <a:ext cx="627888" cy="784860"/>
            </a:xfrm>
            <a:prstGeom prst="rect">
              <a:avLst/>
            </a:prstGeom>
          </p:spPr>
        </p:pic>
        <p:sp>
          <p:nvSpPr>
            <p:cNvPr id="6" name="object 6"/>
            <p:cNvSpPr/>
            <p:nvPr/>
          </p:nvSpPr>
          <p:spPr>
            <a:xfrm>
              <a:off x="0" y="1341119"/>
              <a:ext cx="1332230" cy="1332230"/>
            </a:xfrm>
            <a:custGeom>
              <a:avLst/>
              <a:gdLst/>
              <a:ahLst/>
              <a:cxnLst/>
              <a:rect l="l" t="t" r="r" b="b"/>
              <a:pathLst>
                <a:path w="1332230" h="1332230">
                  <a:moveTo>
                    <a:pt x="665988" y="0"/>
                  </a:moveTo>
                  <a:lnTo>
                    <a:pt x="618425" y="1672"/>
                  </a:lnTo>
                  <a:lnTo>
                    <a:pt x="571765" y="6614"/>
                  </a:lnTo>
                  <a:lnTo>
                    <a:pt x="526121" y="14712"/>
                  </a:lnTo>
                  <a:lnTo>
                    <a:pt x="481604" y="25855"/>
                  </a:lnTo>
                  <a:lnTo>
                    <a:pt x="438329" y="39928"/>
                  </a:lnTo>
                  <a:lnTo>
                    <a:pt x="396406" y="56821"/>
                  </a:lnTo>
                  <a:lnTo>
                    <a:pt x="355950" y="76419"/>
                  </a:lnTo>
                  <a:lnTo>
                    <a:pt x="317073" y="98610"/>
                  </a:lnTo>
                  <a:lnTo>
                    <a:pt x="279887" y="123281"/>
                  </a:lnTo>
                  <a:lnTo>
                    <a:pt x="244505" y="150320"/>
                  </a:lnTo>
                  <a:lnTo>
                    <a:pt x="211040" y="179614"/>
                  </a:lnTo>
                  <a:lnTo>
                    <a:pt x="179605" y="211050"/>
                  </a:lnTo>
                  <a:lnTo>
                    <a:pt x="150312" y="244516"/>
                  </a:lnTo>
                  <a:lnTo>
                    <a:pt x="123274" y="279898"/>
                  </a:lnTo>
                  <a:lnTo>
                    <a:pt x="98604" y="317084"/>
                  </a:lnTo>
                  <a:lnTo>
                    <a:pt x="76414" y="355961"/>
                  </a:lnTo>
                  <a:lnTo>
                    <a:pt x="56817" y="396417"/>
                  </a:lnTo>
                  <a:lnTo>
                    <a:pt x="39925" y="438339"/>
                  </a:lnTo>
                  <a:lnTo>
                    <a:pt x="25853" y="481613"/>
                  </a:lnTo>
                  <a:lnTo>
                    <a:pt x="14711" y="526128"/>
                  </a:lnTo>
                  <a:lnTo>
                    <a:pt x="6613" y="571771"/>
                  </a:lnTo>
                  <a:lnTo>
                    <a:pt x="1672" y="618428"/>
                  </a:lnTo>
                  <a:lnTo>
                    <a:pt x="0" y="665988"/>
                  </a:lnTo>
                  <a:lnTo>
                    <a:pt x="1672" y="713547"/>
                  </a:lnTo>
                  <a:lnTo>
                    <a:pt x="6613" y="760204"/>
                  </a:lnTo>
                  <a:lnTo>
                    <a:pt x="14711" y="805847"/>
                  </a:lnTo>
                  <a:lnTo>
                    <a:pt x="25853" y="850362"/>
                  </a:lnTo>
                  <a:lnTo>
                    <a:pt x="39925" y="893636"/>
                  </a:lnTo>
                  <a:lnTo>
                    <a:pt x="56817" y="935558"/>
                  </a:lnTo>
                  <a:lnTo>
                    <a:pt x="76414" y="976014"/>
                  </a:lnTo>
                  <a:lnTo>
                    <a:pt x="98604" y="1014891"/>
                  </a:lnTo>
                  <a:lnTo>
                    <a:pt x="123274" y="1052077"/>
                  </a:lnTo>
                  <a:lnTo>
                    <a:pt x="150312" y="1087459"/>
                  </a:lnTo>
                  <a:lnTo>
                    <a:pt x="179605" y="1120925"/>
                  </a:lnTo>
                  <a:lnTo>
                    <a:pt x="211040" y="1152361"/>
                  </a:lnTo>
                  <a:lnTo>
                    <a:pt x="244505" y="1181655"/>
                  </a:lnTo>
                  <a:lnTo>
                    <a:pt x="279887" y="1208694"/>
                  </a:lnTo>
                  <a:lnTo>
                    <a:pt x="317073" y="1233365"/>
                  </a:lnTo>
                  <a:lnTo>
                    <a:pt x="355950" y="1255556"/>
                  </a:lnTo>
                  <a:lnTo>
                    <a:pt x="396406" y="1275154"/>
                  </a:lnTo>
                  <a:lnTo>
                    <a:pt x="438329" y="1292047"/>
                  </a:lnTo>
                  <a:lnTo>
                    <a:pt x="481604" y="1306120"/>
                  </a:lnTo>
                  <a:lnTo>
                    <a:pt x="526121" y="1317263"/>
                  </a:lnTo>
                  <a:lnTo>
                    <a:pt x="571765" y="1325361"/>
                  </a:lnTo>
                  <a:lnTo>
                    <a:pt x="618425" y="1330303"/>
                  </a:lnTo>
                  <a:lnTo>
                    <a:pt x="665988" y="1331976"/>
                  </a:lnTo>
                  <a:lnTo>
                    <a:pt x="713550" y="1330303"/>
                  </a:lnTo>
                  <a:lnTo>
                    <a:pt x="760210" y="1325361"/>
                  </a:lnTo>
                  <a:lnTo>
                    <a:pt x="805854" y="1317263"/>
                  </a:lnTo>
                  <a:lnTo>
                    <a:pt x="850371" y="1306120"/>
                  </a:lnTo>
                  <a:lnTo>
                    <a:pt x="893646" y="1292047"/>
                  </a:lnTo>
                  <a:lnTo>
                    <a:pt x="935569" y="1275154"/>
                  </a:lnTo>
                  <a:lnTo>
                    <a:pt x="976025" y="1255556"/>
                  </a:lnTo>
                  <a:lnTo>
                    <a:pt x="1014902" y="1233365"/>
                  </a:lnTo>
                  <a:lnTo>
                    <a:pt x="1052088" y="1208694"/>
                  </a:lnTo>
                  <a:lnTo>
                    <a:pt x="1087470" y="1181655"/>
                  </a:lnTo>
                  <a:lnTo>
                    <a:pt x="1120935" y="1152361"/>
                  </a:lnTo>
                  <a:lnTo>
                    <a:pt x="1152370" y="1120925"/>
                  </a:lnTo>
                  <a:lnTo>
                    <a:pt x="1181663" y="1087459"/>
                  </a:lnTo>
                  <a:lnTo>
                    <a:pt x="1208701" y="1052077"/>
                  </a:lnTo>
                  <a:lnTo>
                    <a:pt x="1233371" y="1014891"/>
                  </a:lnTo>
                  <a:lnTo>
                    <a:pt x="1255561" y="976014"/>
                  </a:lnTo>
                  <a:lnTo>
                    <a:pt x="1275158" y="935558"/>
                  </a:lnTo>
                  <a:lnTo>
                    <a:pt x="1292050" y="893636"/>
                  </a:lnTo>
                  <a:lnTo>
                    <a:pt x="1306122" y="850362"/>
                  </a:lnTo>
                  <a:lnTo>
                    <a:pt x="1317264" y="805847"/>
                  </a:lnTo>
                  <a:lnTo>
                    <a:pt x="1325362" y="760204"/>
                  </a:lnTo>
                  <a:lnTo>
                    <a:pt x="1330303" y="713547"/>
                  </a:lnTo>
                  <a:lnTo>
                    <a:pt x="1331976" y="665988"/>
                  </a:lnTo>
                  <a:lnTo>
                    <a:pt x="1330303" y="618428"/>
                  </a:lnTo>
                  <a:lnTo>
                    <a:pt x="1325362" y="571771"/>
                  </a:lnTo>
                  <a:lnTo>
                    <a:pt x="1317264" y="526128"/>
                  </a:lnTo>
                  <a:lnTo>
                    <a:pt x="1306122" y="481613"/>
                  </a:lnTo>
                  <a:lnTo>
                    <a:pt x="1292050" y="438339"/>
                  </a:lnTo>
                  <a:lnTo>
                    <a:pt x="1275158" y="396417"/>
                  </a:lnTo>
                  <a:lnTo>
                    <a:pt x="1255561" y="355961"/>
                  </a:lnTo>
                  <a:lnTo>
                    <a:pt x="1233371" y="317084"/>
                  </a:lnTo>
                  <a:lnTo>
                    <a:pt x="1208701" y="279898"/>
                  </a:lnTo>
                  <a:lnTo>
                    <a:pt x="1181663" y="244516"/>
                  </a:lnTo>
                  <a:lnTo>
                    <a:pt x="1152370" y="211050"/>
                  </a:lnTo>
                  <a:lnTo>
                    <a:pt x="1120935" y="179614"/>
                  </a:lnTo>
                  <a:lnTo>
                    <a:pt x="1087470" y="150320"/>
                  </a:lnTo>
                  <a:lnTo>
                    <a:pt x="1052088" y="123281"/>
                  </a:lnTo>
                  <a:lnTo>
                    <a:pt x="1014902" y="98610"/>
                  </a:lnTo>
                  <a:lnTo>
                    <a:pt x="976025" y="76419"/>
                  </a:lnTo>
                  <a:lnTo>
                    <a:pt x="935569" y="56821"/>
                  </a:lnTo>
                  <a:lnTo>
                    <a:pt x="893646" y="39928"/>
                  </a:lnTo>
                  <a:lnTo>
                    <a:pt x="850371" y="25855"/>
                  </a:lnTo>
                  <a:lnTo>
                    <a:pt x="805854" y="14712"/>
                  </a:lnTo>
                  <a:lnTo>
                    <a:pt x="760210" y="6614"/>
                  </a:lnTo>
                  <a:lnTo>
                    <a:pt x="713550" y="1672"/>
                  </a:lnTo>
                  <a:lnTo>
                    <a:pt x="665988" y="0"/>
                  </a:lnTo>
                  <a:close/>
                </a:path>
              </a:pathLst>
            </a:custGeom>
            <a:solidFill>
              <a:srgbClr val="4471C4"/>
            </a:solidFill>
          </p:spPr>
          <p:txBody>
            <a:bodyPr wrap="square" lIns="0" tIns="0" rIns="0" bIns="0" rtlCol="0"/>
            <a:lstStyle/>
            <a:p>
              <a:endParaRPr/>
            </a:p>
          </p:txBody>
        </p:sp>
        <p:sp>
          <p:nvSpPr>
            <p:cNvPr id="7" name="object 7"/>
            <p:cNvSpPr/>
            <p:nvPr/>
          </p:nvSpPr>
          <p:spPr>
            <a:xfrm>
              <a:off x="0" y="1341119"/>
              <a:ext cx="1332230" cy="1332230"/>
            </a:xfrm>
            <a:custGeom>
              <a:avLst/>
              <a:gdLst/>
              <a:ahLst/>
              <a:cxnLst/>
              <a:rect l="l" t="t" r="r" b="b"/>
              <a:pathLst>
                <a:path w="1332230" h="1332230">
                  <a:moveTo>
                    <a:pt x="0" y="665988"/>
                  </a:moveTo>
                  <a:lnTo>
                    <a:pt x="1672" y="618428"/>
                  </a:lnTo>
                  <a:lnTo>
                    <a:pt x="6613" y="571771"/>
                  </a:lnTo>
                  <a:lnTo>
                    <a:pt x="14711" y="526128"/>
                  </a:lnTo>
                  <a:lnTo>
                    <a:pt x="25853" y="481613"/>
                  </a:lnTo>
                  <a:lnTo>
                    <a:pt x="39925" y="438339"/>
                  </a:lnTo>
                  <a:lnTo>
                    <a:pt x="56817" y="396417"/>
                  </a:lnTo>
                  <a:lnTo>
                    <a:pt x="76414" y="355961"/>
                  </a:lnTo>
                  <a:lnTo>
                    <a:pt x="98604" y="317084"/>
                  </a:lnTo>
                  <a:lnTo>
                    <a:pt x="123274" y="279898"/>
                  </a:lnTo>
                  <a:lnTo>
                    <a:pt x="150312" y="244516"/>
                  </a:lnTo>
                  <a:lnTo>
                    <a:pt x="179605" y="211050"/>
                  </a:lnTo>
                  <a:lnTo>
                    <a:pt x="211040" y="179614"/>
                  </a:lnTo>
                  <a:lnTo>
                    <a:pt x="244505" y="150320"/>
                  </a:lnTo>
                  <a:lnTo>
                    <a:pt x="279887" y="123281"/>
                  </a:lnTo>
                  <a:lnTo>
                    <a:pt x="317073" y="98610"/>
                  </a:lnTo>
                  <a:lnTo>
                    <a:pt x="355950" y="76419"/>
                  </a:lnTo>
                  <a:lnTo>
                    <a:pt x="396406" y="56821"/>
                  </a:lnTo>
                  <a:lnTo>
                    <a:pt x="438329" y="39928"/>
                  </a:lnTo>
                  <a:lnTo>
                    <a:pt x="481604" y="25855"/>
                  </a:lnTo>
                  <a:lnTo>
                    <a:pt x="526121" y="14712"/>
                  </a:lnTo>
                  <a:lnTo>
                    <a:pt x="571765" y="6614"/>
                  </a:lnTo>
                  <a:lnTo>
                    <a:pt x="618425" y="1672"/>
                  </a:lnTo>
                  <a:lnTo>
                    <a:pt x="665988" y="0"/>
                  </a:lnTo>
                  <a:lnTo>
                    <a:pt x="713550" y="1672"/>
                  </a:lnTo>
                  <a:lnTo>
                    <a:pt x="760210" y="6614"/>
                  </a:lnTo>
                  <a:lnTo>
                    <a:pt x="805854" y="14712"/>
                  </a:lnTo>
                  <a:lnTo>
                    <a:pt x="850371" y="25855"/>
                  </a:lnTo>
                  <a:lnTo>
                    <a:pt x="893646" y="39928"/>
                  </a:lnTo>
                  <a:lnTo>
                    <a:pt x="935569" y="56821"/>
                  </a:lnTo>
                  <a:lnTo>
                    <a:pt x="976025" y="76419"/>
                  </a:lnTo>
                  <a:lnTo>
                    <a:pt x="1014902" y="98610"/>
                  </a:lnTo>
                  <a:lnTo>
                    <a:pt x="1052088" y="123281"/>
                  </a:lnTo>
                  <a:lnTo>
                    <a:pt x="1087470" y="150320"/>
                  </a:lnTo>
                  <a:lnTo>
                    <a:pt x="1120935" y="179614"/>
                  </a:lnTo>
                  <a:lnTo>
                    <a:pt x="1152370" y="211050"/>
                  </a:lnTo>
                  <a:lnTo>
                    <a:pt x="1181663" y="244516"/>
                  </a:lnTo>
                  <a:lnTo>
                    <a:pt x="1208701" y="279898"/>
                  </a:lnTo>
                  <a:lnTo>
                    <a:pt x="1233371" y="317084"/>
                  </a:lnTo>
                  <a:lnTo>
                    <a:pt x="1255561" y="355961"/>
                  </a:lnTo>
                  <a:lnTo>
                    <a:pt x="1275158" y="396417"/>
                  </a:lnTo>
                  <a:lnTo>
                    <a:pt x="1292050" y="438339"/>
                  </a:lnTo>
                  <a:lnTo>
                    <a:pt x="1306122" y="481613"/>
                  </a:lnTo>
                  <a:lnTo>
                    <a:pt x="1317264" y="526128"/>
                  </a:lnTo>
                  <a:lnTo>
                    <a:pt x="1325362" y="571771"/>
                  </a:lnTo>
                  <a:lnTo>
                    <a:pt x="1330303" y="618428"/>
                  </a:lnTo>
                  <a:lnTo>
                    <a:pt x="1331976" y="665988"/>
                  </a:lnTo>
                  <a:lnTo>
                    <a:pt x="1330303" y="713547"/>
                  </a:lnTo>
                  <a:lnTo>
                    <a:pt x="1325362" y="760204"/>
                  </a:lnTo>
                  <a:lnTo>
                    <a:pt x="1317264" y="805847"/>
                  </a:lnTo>
                  <a:lnTo>
                    <a:pt x="1306122" y="850362"/>
                  </a:lnTo>
                  <a:lnTo>
                    <a:pt x="1292050" y="893636"/>
                  </a:lnTo>
                  <a:lnTo>
                    <a:pt x="1275158" y="935558"/>
                  </a:lnTo>
                  <a:lnTo>
                    <a:pt x="1255561" y="976014"/>
                  </a:lnTo>
                  <a:lnTo>
                    <a:pt x="1233371" y="1014891"/>
                  </a:lnTo>
                  <a:lnTo>
                    <a:pt x="1208701" y="1052077"/>
                  </a:lnTo>
                  <a:lnTo>
                    <a:pt x="1181663" y="1087459"/>
                  </a:lnTo>
                  <a:lnTo>
                    <a:pt x="1152370" y="1120925"/>
                  </a:lnTo>
                  <a:lnTo>
                    <a:pt x="1120935" y="1152361"/>
                  </a:lnTo>
                  <a:lnTo>
                    <a:pt x="1087470" y="1181655"/>
                  </a:lnTo>
                  <a:lnTo>
                    <a:pt x="1052088" y="1208694"/>
                  </a:lnTo>
                  <a:lnTo>
                    <a:pt x="1014902" y="1233365"/>
                  </a:lnTo>
                  <a:lnTo>
                    <a:pt x="976025" y="1255556"/>
                  </a:lnTo>
                  <a:lnTo>
                    <a:pt x="935569" y="1275154"/>
                  </a:lnTo>
                  <a:lnTo>
                    <a:pt x="893646" y="1292047"/>
                  </a:lnTo>
                  <a:lnTo>
                    <a:pt x="850371" y="1306120"/>
                  </a:lnTo>
                  <a:lnTo>
                    <a:pt x="805854" y="1317263"/>
                  </a:lnTo>
                  <a:lnTo>
                    <a:pt x="760210" y="1325361"/>
                  </a:lnTo>
                  <a:lnTo>
                    <a:pt x="713550" y="1330303"/>
                  </a:lnTo>
                  <a:lnTo>
                    <a:pt x="665988" y="1331976"/>
                  </a:lnTo>
                  <a:lnTo>
                    <a:pt x="618425" y="1330303"/>
                  </a:lnTo>
                  <a:lnTo>
                    <a:pt x="571765" y="1325361"/>
                  </a:lnTo>
                  <a:lnTo>
                    <a:pt x="526121" y="1317263"/>
                  </a:lnTo>
                  <a:lnTo>
                    <a:pt x="481604" y="1306120"/>
                  </a:lnTo>
                  <a:lnTo>
                    <a:pt x="438329" y="1292047"/>
                  </a:lnTo>
                  <a:lnTo>
                    <a:pt x="396406" y="1275154"/>
                  </a:lnTo>
                  <a:lnTo>
                    <a:pt x="355950" y="1255556"/>
                  </a:lnTo>
                  <a:lnTo>
                    <a:pt x="317073" y="1233365"/>
                  </a:lnTo>
                  <a:lnTo>
                    <a:pt x="279887" y="1208694"/>
                  </a:lnTo>
                  <a:lnTo>
                    <a:pt x="244505" y="1181655"/>
                  </a:lnTo>
                  <a:lnTo>
                    <a:pt x="211040" y="1152361"/>
                  </a:lnTo>
                  <a:lnTo>
                    <a:pt x="179605" y="1120925"/>
                  </a:lnTo>
                  <a:lnTo>
                    <a:pt x="150312" y="1087459"/>
                  </a:lnTo>
                  <a:lnTo>
                    <a:pt x="123274" y="1052077"/>
                  </a:lnTo>
                  <a:lnTo>
                    <a:pt x="98604" y="1014891"/>
                  </a:lnTo>
                  <a:lnTo>
                    <a:pt x="76414" y="976014"/>
                  </a:lnTo>
                  <a:lnTo>
                    <a:pt x="56817" y="935558"/>
                  </a:lnTo>
                  <a:lnTo>
                    <a:pt x="39925" y="893636"/>
                  </a:lnTo>
                  <a:lnTo>
                    <a:pt x="25853" y="850362"/>
                  </a:lnTo>
                  <a:lnTo>
                    <a:pt x="14711" y="805847"/>
                  </a:lnTo>
                  <a:lnTo>
                    <a:pt x="6613" y="760204"/>
                  </a:lnTo>
                  <a:lnTo>
                    <a:pt x="1672" y="713547"/>
                  </a:lnTo>
                  <a:lnTo>
                    <a:pt x="0" y="665988"/>
                  </a:lnTo>
                  <a:close/>
                </a:path>
              </a:pathLst>
            </a:custGeom>
            <a:ln w="12192">
              <a:solidFill>
                <a:srgbClr val="2E528F"/>
              </a:solidFill>
            </a:ln>
          </p:spPr>
          <p:txBody>
            <a:bodyPr wrap="square" lIns="0" tIns="0" rIns="0" bIns="0" rtlCol="0"/>
            <a:lstStyle/>
            <a:p>
              <a:endParaRPr/>
            </a:p>
          </p:txBody>
        </p:sp>
      </p:grpSp>
      <p:sp>
        <p:nvSpPr>
          <p:cNvPr id="8" name="object 8"/>
          <p:cNvSpPr txBox="1">
            <a:spLocks noGrp="1"/>
          </p:cNvSpPr>
          <p:nvPr>
            <p:ph type="ctrTitle"/>
          </p:nvPr>
        </p:nvSpPr>
        <p:spPr>
          <a:prstGeom prst="rect">
            <a:avLst/>
          </a:prstGeom>
        </p:spPr>
        <p:txBody>
          <a:bodyPr vert="horz" wrap="square" lIns="0" tIns="12065" rIns="0" bIns="0" rtlCol="0">
            <a:spAutoFit/>
          </a:bodyPr>
          <a:lstStyle/>
          <a:p>
            <a:pPr marL="12700">
              <a:lnSpc>
                <a:spcPct val="100000"/>
              </a:lnSpc>
              <a:spcBef>
                <a:spcPts val="95"/>
              </a:spcBef>
            </a:pPr>
            <a:r>
              <a:rPr sz="8800" b="0" spc="-50" dirty="0">
                <a:solidFill>
                  <a:srgbClr val="FFFFFF"/>
                </a:solidFill>
                <a:latin typeface="Arial"/>
                <a:cs typeface="Arial"/>
              </a:rPr>
              <a:t>4</a:t>
            </a:r>
            <a:endParaRPr sz="88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5622" y="149479"/>
            <a:ext cx="5201920" cy="452120"/>
          </a:xfrm>
          <a:prstGeom prst="rect">
            <a:avLst/>
          </a:prstGeom>
        </p:spPr>
        <p:txBody>
          <a:bodyPr vert="horz" wrap="square" lIns="0" tIns="12065" rIns="0" bIns="0" rtlCol="0">
            <a:spAutoFit/>
          </a:bodyPr>
          <a:lstStyle/>
          <a:p>
            <a:pPr marL="12700">
              <a:lnSpc>
                <a:spcPct val="100000"/>
              </a:lnSpc>
              <a:spcBef>
                <a:spcPts val="95"/>
              </a:spcBef>
            </a:pPr>
            <a:r>
              <a:rPr spc="-114" dirty="0"/>
              <a:t>RESULTATS</a:t>
            </a:r>
            <a:r>
              <a:rPr spc="-40" dirty="0"/>
              <a:t> </a:t>
            </a:r>
            <a:r>
              <a:rPr dirty="0"/>
              <a:t>OBTENUS</a:t>
            </a:r>
            <a:r>
              <a:rPr spc="-25" dirty="0"/>
              <a:t> </a:t>
            </a:r>
            <a:r>
              <a:rPr dirty="0"/>
              <a:t>A</a:t>
            </a:r>
            <a:r>
              <a:rPr spc="-25" dirty="0"/>
              <a:t> </a:t>
            </a:r>
            <a:r>
              <a:rPr dirty="0"/>
              <a:t>CE</a:t>
            </a:r>
            <a:r>
              <a:rPr spc="-30" dirty="0"/>
              <a:t> </a:t>
            </a:r>
            <a:r>
              <a:rPr spc="-20" dirty="0"/>
              <a:t>JOUR</a:t>
            </a:r>
          </a:p>
        </p:txBody>
      </p:sp>
      <p:sp>
        <p:nvSpPr>
          <p:cNvPr id="3" name="object 3"/>
          <p:cNvSpPr txBox="1"/>
          <p:nvPr/>
        </p:nvSpPr>
        <p:spPr>
          <a:xfrm>
            <a:off x="8226043" y="5970828"/>
            <a:ext cx="153670" cy="177800"/>
          </a:xfrm>
          <a:prstGeom prst="rect">
            <a:avLst/>
          </a:prstGeom>
        </p:spPr>
        <p:txBody>
          <a:bodyPr vert="horz" wrap="square" lIns="0" tIns="12065" rIns="0" bIns="0" rtlCol="0">
            <a:spAutoFit/>
          </a:bodyPr>
          <a:lstStyle/>
          <a:p>
            <a:pPr marL="12700">
              <a:lnSpc>
                <a:spcPct val="100000"/>
              </a:lnSpc>
              <a:spcBef>
                <a:spcPts val="95"/>
              </a:spcBef>
            </a:pPr>
            <a:r>
              <a:rPr sz="1000" spc="-25" dirty="0">
                <a:solidFill>
                  <a:srgbClr val="404040"/>
                </a:solidFill>
                <a:latin typeface="Calibri"/>
                <a:cs typeface="Calibri"/>
              </a:rPr>
              <a:t>20</a:t>
            </a:r>
            <a:endParaRPr sz="1000">
              <a:latin typeface="Calibri"/>
              <a:cs typeface="Calibri"/>
            </a:endParaRPr>
          </a:p>
        </p:txBody>
      </p:sp>
      <p:sp>
        <p:nvSpPr>
          <p:cNvPr id="4" name="object 4"/>
          <p:cNvSpPr txBox="1"/>
          <p:nvPr/>
        </p:nvSpPr>
        <p:spPr>
          <a:xfrm>
            <a:off x="152400" y="636244"/>
            <a:ext cx="8859216" cy="5864362"/>
          </a:xfrm>
          <a:prstGeom prst="rect">
            <a:avLst/>
          </a:prstGeom>
        </p:spPr>
        <p:txBody>
          <a:bodyPr vert="horz" wrap="square" lIns="0" tIns="12700" rIns="0" bIns="0" rtlCol="0">
            <a:spAutoFit/>
          </a:bodyPr>
          <a:lstStyle/>
          <a:p>
            <a:pPr marL="342900" lvl="0" indent="-342900" algn="just">
              <a:lnSpc>
                <a:spcPct val="107000"/>
              </a:lnSpc>
              <a:spcAft>
                <a:spcPts val="800"/>
              </a:spcAft>
              <a:buFont typeface="Wingdings" panose="05000000000000000000" pitchFamily="2" charset="2"/>
              <a:buChar char="v"/>
            </a:pPr>
            <a:r>
              <a:rPr lang="fr-FR" sz="2600" dirty="0">
                <a:effectLst/>
                <a:latin typeface="Arial Narrow" panose="020B0606020202030204" pitchFamily="34" charset="0"/>
                <a:ea typeface="Calibri" panose="020F0502020204030204" pitchFamily="34" charset="0"/>
                <a:cs typeface="Times New Roman" panose="02020603050405020304" pitchFamily="18" charset="0"/>
              </a:rPr>
              <a:t>La réduction des disparités observées dans la répartition géographique des investissements publics sur l’ensemble du territoire communal ; </a:t>
            </a:r>
            <a:endParaRPr lang="fr-CM" sz="2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v"/>
            </a:pPr>
            <a:r>
              <a:rPr lang="fr-FR" sz="2600" dirty="0">
                <a:effectLst/>
                <a:latin typeface="Arial Narrow" panose="020B0606020202030204" pitchFamily="34" charset="0"/>
                <a:ea typeface="Calibri" panose="020F0502020204030204" pitchFamily="34" charset="0"/>
                <a:cs typeface="Times New Roman" panose="02020603050405020304" pitchFamily="18" charset="0"/>
              </a:rPr>
              <a:t>Réduction des risques naturels principalement les inondations dans la Ville ; </a:t>
            </a:r>
            <a:endParaRPr lang="fr-CM" sz="2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v"/>
            </a:pPr>
            <a:r>
              <a:rPr lang="fr-FR" sz="2600" dirty="0">
                <a:effectLst/>
                <a:latin typeface="Arial Narrow" panose="020B0606020202030204" pitchFamily="34" charset="0"/>
                <a:ea typeface="Calibri" panose="020F0502020204030204" pitchFamily="34" charset="0"/>
                <a:cs typeface="Times New Roman" panose="02020603050405020304" pitchFamily="18" charset="0"/>
              </a:rPr>
              <a:t>L’inventaire des routes communales qui a permis de planifier l’entretien et l’aménagement et effectuer au final un meilleur suivi ; </a:t>
            </a:r>
            <a:endParaRPr lang="fr-CM" sz="2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v"/>
            </a:pPr>
            <a:r>
              <a:rPr lang="fr-FR" sz="2600" dirty="0">
                <a:effectLst/>
                <a:latin typeface="Arial Narrow" panose="020B0606020202030204" pitchFamily="34" charset="0"/>
                <a:ea typeface="Calibri" panose="020F0502020204030204" pitchFamily="34" charset="0"/>
                <a:cs typeface="Times New Roman" panose="02020603050405020304" pitchFamily="18" charset="0"/>
              </a:rPr>
              <a:t>La compétitivité de la mairie vis-à-vis des appels à manifestation aux projets nécessitant une expertise clé dans le domaine. Exemple, la Commune de Dschang a été retenu en 2024 suite à un appel à manifestation de projet lancé par le FEICOM pour le programme de Santé-Nutrition. Parmi les pièces figurait la localisation géographique des structures bénéficiaires.  </a:t>
            </a:r>
            <a:endParaRPr lang="fr-CM" sz="2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object 6">
            <a:extLst>
              <a:ext uri="{FF2B5EF4-FFF2-40B4-BE49-F238E27FC236}">
                <a16:creationId xmlns:a16="http://schemas.microsoft.com/office/drawing/2014/main" id="{B36ED726-561C-4B90-8B9B-E55BAB41CCF3}"/>
              </a:ext>
            </a:extLst>
          </p:cNvPr>
          <p:cNvPicPr/>
          <p:nvPr/>
        </p:nvPicPr>
        <p:blipFill>
          <a:blip r:embed="rId2" cstate="print"/>
          <a:stretch>
            <a:fillRect/>
          </a:stretch>
        </p:blipFill>
        <p:spPr>
          <a:xfrm>
            <a:off x="8516111" y="0"/>
            <a:ext cx="627888" cy="7848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subTitle" idx="4"/>
          </p:nvPr>
        </p:nvSpPr>
        <p:spPr>
          <a:xfrm>
            <a:off x="152400" y="3657600"/>
            <a:ext cx="7925053" cy="633507"/>
          </a:xfrm>
          <a:prstGeom prst="rect">
            <a:avLst/>
          </a:prstGeom>
        </p:spPr>
        <p:txBody>
          <a:bodyPr vert="horz" wrap="square" lIns="0" tIns="81280" rIns="0" bIns="0" rtlCol="0">
            <a:spAutoFit/>
          </a:bodyPr>
          <a:lstStyle/>
          <a:p>
            <a:pPr marL="12700" marR="5080" indent="1211580" algn="ctr">
              <a:lnSpc>
                <a:spcPts val="4320"/>
              </a:lnSpc>
              <a:spcBef>
                <a:spcPts val="640"/>
              </a:spcBef>
            </a:pPr>
            <a:r>
              <a:rPr lang="fr-CM" sz="4000" b="1" i="1" spc="-10" dirty="0">
                <a:solidFill>
                  <a:srgbClr val="767070"/>
                </a:solidFill>
                <a:latin typeface="Arial"/>
                <a:cs typeface="Arial"/>
              </a:rPr>
              <a:t>PROBLEMES RECONTRES</a:t>
            </a:r>
            <a:endParaRPr sz="4000" dirty="0">
              <a:latin typeface="Arial"/>
              <a:cs typeface="Arial"/>
            </a:endParaRPr>
          </a:p>
        </p:txBody>
      </p:sp>
      <p:sp>
        <p:nvSpPr>
          <p:cNvPr id="3" name="object 3"/>
          <p:cNvSpPr txBox="1"/>
          <p:nvPr/>
        </p:nvSpPr>
        <p:spPr>
          <a:xfrm>
            <a:off x="8295258" y="6543547"/>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404040"/>
                </a:solidFill>
                <a:latin typeface="Calibri"/>
                <a:cs typeface="Calibri"/>
              </a:rPr>
              <a:t>19</a:t>
            </a:r>
            <a:endParaRPr sz="900">
              <a:latin typeface="Calibri"/>
              <a:cs typeface="Calibri"/>
            </a:endParaRPr>
          </a:p>
        </p:txBody>
      </p:sp>
      <p:grpSp>
        <p:nvGrpSpPr>
          <p:cNvPr id="4" name="object 4"/>
          <p:cNvGrpSpPr/>
          <p:nvPr/>
        </p:nvGrpSpPr>
        <p:grpSpPr>
          <a:xfrm>
            <a:off x="-6095" y="0"/>
            <a:ext cx="9150350" cy="2679700"/>
            <a:chOff x="-6095" y="0"/>
            <a:chExt cx="9150350" cy="2679700"/>
          </a:xfrm>
        </p:grpSpPr>
        <p:pic>
          <p:nvPicPr>
            <p:cNvPr id="5" name="object 5"/>
            <p:cNvPicPr/>
            <p:nvPr/>
          </p:nvPicPr>
          <p:blipFill>
            <a:blip r:embed="rId2" cstate="print"/>
            <a:stretch>
              <a:fillRect/>
            </a:stretch>
          </p:blipFill>
          <p:spPr>
            <a:xfrm>
              <a:off x="8516111" y="0"/>
              <a:ext cx="627888" cy="784860"/>
            </a:xfrm>
            <a:prstGeom prst="rect">
              <a:avLst/>
            </a:prstGeom>
          </p:spPr>
        </p:pic>
        <p:sp>
          <p:nvSpPr>
            <p:cNvPr id="6" name="object 6"/>
            <p:cNvSpPr/>
            <p:nvPr/>
          </p:nvSpPr>
          <p:spPr>
            <a:xfrm>
              <a:off x="0" y="1341119"/>
              <a:ext cx="1332230" cy="1332230"/>
            </a:xfrm>
            <a:custGeom>
              <a:avLst/>
              <a:gdLst/>
              <a:ahLst/>
              <a:cxnLst/>
              <a:rect l="l" t="t" r="r" b="b"/>
              <a:pathLst>
                <a:path w="1332230" h="1332230">
                  <a:moveTo>
                    <a:pt x="665988" y="0"/>
                  </a:moveTo>
                  <a:lnTo>
                    <a:pt x="618425" y="1672"/>
                  </a:lnTo>
                  <a:lnTo>
                    <a:pt x="571765" y="6614"/>
                  </a:lnTo>
                  <a:lnTo>
                    <a:pt x="526121" y="14712"/>
                  </a:lnTo>
                  <a:lnTo>
                    <a:pt x="481604" y="25855"/>
                  </a:lnTo>
                  <a:lnTo>
                    <a:pt x="438329" y="39928"/>
                  </a:lnTo>
                  <a:lnTo>
                    <a:pt x="396406" y="56821"/>
                  </a:lnTo>
                  <a:lnTo>
                    <a:pt x="355950" y="76419"/>
                  </a:lnTo>
                  <a:lnTo>
                    <a:pt x="317073" y="98610"/>
                  </a:lnTo>
                  <a:lnTo>
                    <a:pt x="279887" y="123281"/>
                  </a:lnTo>
                  <a:lnTo>
                    <a:pt x="244505" y="150320"/>
                  </a:lnTo>
                  <a:lnTo>
                    <a:pt x="211040" y="179614"/>
                  </a:lnTo>
                  <a:lnTo>
                    <a:pt x="179605" y="211050"/>
                  </a:lnTo>
                  <a:lnTo>
                    <a:pt x="150312" y="244516"/>
                  </a:lnTo>
                  <a:lnTo>
                    <a:pt x="123274" y="279898"/>
                  </a:lnTo>
                  <a:lnTo>
                    <a:pt x="98604" y="317084"/>
                  </a:lnTo>
                  <a:lnTo>
                    <a:pt x="76414" y="355961"/>
                  </a:lnTo>
                  <a:lnTo>
                    <a:pt x="56817" y="396417"/>
                  </a:lnTo>
                  <a:lnTo>
                    <a:pt x="39925" y="438339"/>
                  </a:lnTo>
                  <a:lnTo>
                    <a:pt x="25853" y="481613"/>
                  </a:lnTo>
                  <a:lnTo>
                    <a:pt x="14711" y="526128"/>
                  </a:lnTo>
                  <a:lnTo>
                    <a:pt x="6613" y="571771"/>
                  </a:lnTo>
                  <a:lnTo>
                    <a:pt x="1672" y="618428"/>
                  </a:lnTo>
                  <a:lnTo>
                    <a:pt x="0" y="665988"/>
                  </a:lnTo>
                  <a:lnTo>
                    <a:pt x="1672" y="713547"/>
                  </a:lnTo>
                  <a:lnTo>
                    <a:pt x="6613" y="760204"/>
                  </a:lnTo>
                  <a:lnTo>
                    <a:pt x="14711" y="805847"/>
                  </a:lnTo>
                  <a:lnTo>
                    <a:pt x="25853" y="850362"/>
                  </a:lnTo>
                  <a:lnTo>
                    <a:pt x="39925" y="893636"/>
                  </a:lnTo>
                  <a:lnTo>
                    <a:pt x="56817" y="935558"/>
                  </a:lnTo>
                  <a:lnTo>
                    <a:pt x="76414" y="976014"/>
                  </a:lnTo>
                  <a:lnTo>
                    <a:pt x="98604" y="1014891"/>
                  </a:lnTo>
                  <a:lnTo>
                    <a:pt x="123274" y="1052077"/>
                  </a:lnTo>
                  <a:lnTo>
                    <a:pt x="150312" y="1087459"/>
                  </a:lnTo>
                  <a:lnTo>
                    <a:pt x="179605" y="1120925"/>
                  </a:lnTo>
                  <a:lnTo>
                    <a:pt x="211040" y="1152361"/>
                  </a:lnTo>
                  <a:lnTo>
                    <a:pt x="244505" y="1181655"/>
                  </a:lnTo>
                  <a:lnTo>
                    <a:pt x="279887" y="1208694"/>
                  </a:lnTo>
                  <a:lnTo>
                    <a:pt x="317073" y="1233365"/>
                  </a:lnTo>
                  <a:lnTo>
                    <a:pt x="355950" y="1255556"/>
                  </a:lnTo>
                  <a:lnTo>
                    <a:pt x="396406" y="1275154"/>
                  </a:lnTo>
                  <a:lnTo>
                    <a:pt x="438329" y="1292047"/>
                  </a:lnTo>
                  <a:lnTo>
                    <a:pt x="481604" y="1306120"/>
                  </a:lnTo>
                  <a:lnTo>
                    <a:pt x="526121" y="1317263"/>
                  </a:lnTo>
                  <a:lnTo>
                    <a:pt x="571765" y="1325361"/>
                  </a:lnTo>
                  <a:lnTo>
                    <a:pt x="618425" y="1330303"/>
                  </a:lnTo>
                  <a:lnTo>
                    <a:pt x="665988" y="1331976"/>
                  </a:lnTo>
                  <a:lnTo>
                    <a:pt x="713550" y="1330303"/>
                  </a:lnTo>
                  <a:lnTo>
                    <a:pt x="760210" y="1325361"/>
                  </a:lnTo>
                  <a:lnTo>
                    <a:pt x="805854" y="1317263"/>
                  </a:lnTo>
                  <a:lnTo>
                    <a:pt x="850371" y="1306120"/>
                  </a:lnTo>
                  <a:lnTo>
                    <a:pt x="893646" y="1292047"/>
                  </a:lnTo>
                  <a:lnTo>
                    <a:pt x="935569" y="1275154"/>
                  </a:lnTo>
                  <a:lnTo>
                    <a:pt x="976025" y="1255556"/>
                  </a:lnTo>
                  <a:lnTo>
                    <a:pt x="1014902" y="1233365"/>
                  </a:lnTo>
                  <a:lnTo>
                    <a:pt x="1052088" y="1208694"/>
                  </a:lnTo>
                  <a:lnTo>
                    <a:pt x="1087470" y="1181655"/>
                  </a:lnTo>
                  <a:lnTo>
                    <a:pt x="1120935" y="1152361"/>
                  </a:lnTo>
                  <a:lnTo>
                    <a:pt x="1152370" y="1120925"/>
                  </a:lnTo>
                  <a:lnTo>
                    <a:pt x="1181663" y="1087459"/>
                  </a:lnTo>
                  <a:lnTo>
                    <a:pt x="1208701" y="1052077"/>
                  </a:lnTo>
                  <a:lnTo>
                    <a:pt x="1233371" y="1014891"/>
                  </a:lnTo>
                  <a:lnTo>
                    <a:pt x="1255561" y="976014"/>
                  </a:lnTo>
                  <a:lnTo>
                    <a:pt x="1275158" y="935558"/>
                  </a:lnTo>
                  <a:lnTo>
                    <a:pt x="1292050" y="893636"/>
                  </a:lnTo>
                  <a:lnTo>
                    <a:pt x="1306122" y="850362"/>
                  </a:lnTo>
                  <a:lnTo>
                    <a:pt x="1317264" y="805847"/>
                  </a:lnTo>
                  <a:lnTo>
                    <a:pt x="1325362" y="760204"/>
                  </a:lnTo>
                  <a:lnTo>
                    <a:pt x="1330303" y="713547"/>
                  </a:lnTo>
                  <a:lnTo>
                    <a:pt x="1331976" y="665988"/>
                  </a:lnTo>
                  <a:lnTo>
                    <a:pt x="1330303" y="618428"/>
                  </a:lnTo>
                  <a:lnTo>
                    <a:pt x="1325362" y="571771"/>
                  </a:lnTo>
                  <a:lnTo>
                    <a:pt x="1317264" y="526128"/>
                  </a:lnTo>
                  <a:lnTo>
                    <a:pt x="1306122" y="481613"/>
                  </a:lnTo>
                  <a:lnTo>
                    <a:pt x="1292050" y="438339"/>
                  </a:lnTo>
                  <a:lnTo>
                    <a:pt x="1275158" y="396417"/>
                  </a:lnTo>
                  <a:lnTo>
                    <a:pt x="1255561" y="355961"/>
                  </a:lnTo>
                  <a:lnTo>
                    <a:pt x="1233371" y="317084"/>
                  </a:lnTo>
                  <a:lnTo>
                    <a:pt x="1208701" y="279898"/>
                  </a:lnTo>
                  <a:lnTo>
                    <a:pt x="1181663" y="244516"/>
                  </a:lnTo>
                  <a:lnTo>
                    <a:pt x="1152370" y="211050"/>
                  </a:lnTo>
                  <a:lnTo>
                    <a:pt x="1120935" y="179614"/>
                  </a:lnTo>
                  <a:lnTo>
                    <a:pt x="1087470" y="150320"/>
                  </a:lnTo>
                  <a:lnTo>
                    <a:pt x="1052088" y="123281"/>
                  </a:lnTo>
                  <a:lnTo>
                    <a:pt x="1014902" y="98610"/>
                  </a:lnTo>
                  <a:lnTo>
                    <a:pt x="976025" y="76419"/>
                  </a:lnTo>
                  <a:lnTo>
                    <a:pt x="935569" y="56821"/>
                  </a:lnTo>
                  <a:lnTo>
                    <a:pt x="893646" y="39928"/>
                  </a:lnTo>
                  <a:lnTo>
                    <a:pt x="850371" y="25855"/>
                  </a:lnTo>
                  <a:lnTo>
                    <a:pt x="805854" y="14712"/>
                  </a:lnTo>
                  <a:lnTo>
                    <a:pt x="760210" y="6614"/>
                  </a:lnTo>
                  <a:lnTo>
                    <a:pt x="713550" y="1672"/>
                  </a:lnTo>
                  <a:lnTo>
                    <a:pt x="665988" y="0"/>
                  </a:lnTo>
                  <a:close/>
                </a:path>
              </a:pathLst>
            </a:custGeom>
            <a:solidFill>
              <a:srgbClr val="4471C4"/>
            </a:solidFill>
          </p:spPr>
          <p:txBody>
            <a:bodyPr wrap="square" lIns="0" tIns="0" rIns="0" bIns="0" rtlCol="0"/>
            <a:lstStyle/>
            <a:p>
              <a:endParaRPr/>
            </a:p>
          </p:txBody>
        </p:sp>
        <p:sp>
          <p:nvSpPr>
            <p:cNvPr id="7" name="object 7"/>
            <p:cNvSpPr/>
            <p:nvPr/>
          </p:nvSpPr>
          <p:spPr>
            <a:xfrm>
              <a:off x="0" y="1341119"/>
              <a:ext cx="1332230" cy="1332230"/>
            </a:xfrm>
            <a:custGeom>
              <a:avLst/>
              <a:gdLst/>
              <a:ahLst/>
              <a:cxnLst/>
              <a:rect l="l" t="t" r="r" b="b"/>
              <a:pathLst>
                <a:path w="1332230" h="1332230">
                  <a:moveTo>
                    <a:pt x="0" y="665988"/>
                  </a:moveTo>
                  <a:lnTo>
                    <a:pt x="1672" y="618428"/>
                  </a:lnTo>
                  <a:lnTo>
                    <a:pt x="6613" y="571771"/>
                  </a:lnTo>
                  <a:lnTo>
                    <a:pt x="14711" y="526128"/>
                  </a:lnTo>
                  <a:lnTo>
                    <a:pt x="25853" y="481613"/>
                  </a:lnTo>
                  <a:lnTo>
                    <a:pt x="39925" y="438339"/>
                  </a:lnTo>
                  <a:lnTo>
                    <a:pt x="56817" y="396417"/>
                  </a:lnTo>
                  <a:lnTo>
                    <a:pt x="76414" y="355961"/>
                  </a:lnTo>
                  <a:lnTo>
                    <a:pt x="98604" y="317084"/>
                  </a:lnTo>
                  <a:lnTo>
                    <a:pt x="123274" y="279898"/>
                  </a:lnTo>
                  <a:lnTo>
                    <a:pt x="150312" y="244516"/>
                  </a:lnTo>
                  <a:lnTo>
                    <a:pt x="179605" y="211050"/>
                  </a:lnTo>
                  <a:lnTo>
                    <a:pt x="211040" y="179614"/>
                  </a:lnTo>
                  <a:lnTo>
                    <a:pt x="244505" y="150320"/>
                  </a:lnTo>
                  <a:lnTo>
                    <a:pt x="279887" y="123281"/>
                  </a:lnTo>
                  <a:lnTo>
                    <a:pt x="317073" y="98610"/>
                  </a:lnTo>
                  <a:lnTo>
                    <a:pt x="355950" y="76419"/>
                  </a:lnTo>
                  <a:lnTo>
                    <a:pt x="396406" y="56821"/>
                  </a:lnTo>
                  <a:lnTo>
                    <a:pt x="438329" y="39928"/>
                  </a:lnTo>
                  <a:lnTo>
                    <a:pt x="481604" y="25855"/>
                  </a:lnTo>
                  <a:lnTo>
                    <a:pt x="526121" y="14712"/>
                  </a:lnTo>
                  <a:lnTo>
                    <a:pt x="571765" y="6614"/>
                  </a:lnTo>
                  <a:lnTo>
                    <a:pt x="618425" y="1672"/>
                  </a:lnTo>
                  <a:lnTo>
                    <a:pt x="665988" y="0"/>
                  </a:lnTo>
                  <a:lnTo>
                    <a:pt x="713550" y="1672"/>
                  </a:lnTo>
                  <a:lnTo>
                    <a:pt x="760210" y="6614"/>
                  </a:lnTo>
                  <a:lnTo>
                    <a:pt x="805854" y="14712"/>
                  </a:lnTo>
                  <a:lnTo>
                    <a:pt x="850371" y="25855"/>
                  </a:lnTo>
                  <a:lnTo>
                    <a:pt x="893646" y="39928"/>
                  </a:lnTo>
                  <a:lnTo>
                    <a:pt x="935569" y="56821"/>
                  </a:lnTo>
                  <a:lnTo>
                    <a:pt x="976025" y="76419"/>
                  </a:lnTo>
                  <a:lnTo>
                    <a:pt x="1014902" y="98610"/>
                  </a:lnTo>
                  <a:lnTo>
                    <a:pt x="1052088" y="123281"/>
                  </a:lnTo>
                  <a:lnTo>
                    <a:pt x="1087470" y="150320"/>
                  </a:lnTo>
                  <a:lnTo>
                    <a:pt x="1120935" y="179614"/>
                  </a:lnTo>
                  <a:lnTo>
                    <a:pt x="1152370" y="211050"/>
                  </a:lnTo>
                  <a:lnTo>
                    <a:pt x="1181663" y="244516"/>
                  </a:lnTo>
                  <a:lnTo>
                    <a:pt x="1208701" y="279898"/>
                  </a:lnTo>
                  <a:lnTo>
                    <a:pt x="1233371" y="317084"/>
                  </a:lnTo>
                  <a:lnTo>
                    <a:pt x="1255561" y="355961"/>
                  </a:lnTo>
                  <a:lnTo>
                    <a:pt x="1275158" y="396417"/>
                  </a:lnTo>
                  <a:lnTo>
                    <a:pt x="1292050" y="438339"/>
                  </a:lnTo>
                  <a:lnTo>
                    <a:pt x="1306122" y="481613"/>
                  </a:lnTo>
                  <a:lnTo>
                    <a:pt x="1317264" y="526128"/>
                  </a:lnTo>
                  <a:lnTo>
                    <a:pt x="1325362" y="571771"/>
                  </a:lnTo>
                  <a:lnTo>
                    <a:pt x="1330303" y="618428"/>
                  </a:lnTo>
                  <a:lnTo>
                    <a:pt x="1331976" y="665988"/>
                  </a:lnTo>
                  <a:lnTo>
                    <a:pt x="1330303" y="713547"/>
                  </a:lnTo>
                  <a:lnTo>
                    <a:pt x="1325362" y="760204"/>
                  </a:lnTo>
                  <a:lnTo>
                    <a:pt x="1317264" y="805847"/>
                  </a:lnTo>
                  <a:lnTo>
                    <a:pt x="1306122" y="850362"/>
                  </a:lnTo>
                  <a:lnTo>
                    <a:pt x="1292050" y="893636"/>
                  </a:lnTo>
                  <a:lnTo>
                    <a:pt x="1275158" y="935558"/>
                  </a:lnTo>
                  <a:lnTo>
                    <a:pt x="1255561" y="976014"/>
                  </a:lnTo>
                  <a:lnTo>
                    <a:pt x="1233371" y="1014891"/>
                  </a:lnTo>
                  <a:lnTo>
                    <a:pt x="1208701" y="1052077"/>
                  </a:lnTo>
                  <a:lnTo>
                    <a:pt x="1181663" y="1087459"/>
                  </a:lnTo>
                  <a:lnTo>
                    <a:pt x="1152370" y="1120925"/>
                  </a:lnTo>
                  <a:lnTo>
                    <a:pt x="1120935" y="1152361"/>
                  </a:lnTo>
                  <a:lnTo>
                    <a:pt x="1087470" y="1181655"/>
                  </a:lnTo>
                  <a:lnTo>
                    <a:pt x="1052088" y="1208694"/>
                  </a:lnTo>
                  <a:lnTo>
                    <a:pt x="1014902" y="1233365"/>
                  </a:lnTo>
                  <a:lnTo>
                    <a:pt x="976025" y="1255556"/>
                  </a:lnTo>
                  <a:lnTo>
                    <a:pt x="935569" y="1275154"/>
                  </a:lnTo>
                  <a:lnTo>
                    <a:pt x="893646" y="1292047"/>
                  </a:lnTo>
                  <a:lnTo>
                    <a:pt x="850371" y="1306120"/>
                  </a:lnTo>
                  <a:lnTo>
                    <a:pt x="805854" y="1317263"/>
                  </a:lnTo>
                  <a:lnTo>
                    <a:pt x="760210" y="1325361"/>
                  </a:lnTo>
                  <a:lnTo>
                    <a:pt x="713550" y="1330303"/>
                  </a:lnTo>
                  <a:lnTo>
                    <a:pt x="665988" y="1331976"/>
                  </a:lnTo>
                  <a:lnTo>
                    <a:pt x="618425" y="1330303"/>
                  </a:lnTo>
                  <a:lnTo>
                    <a:pt x="571765" y="1325361"/>
                  </a:lnTo>
                  <a:lnTo>
                    <a:pt x="526121" y="1317263"/>
                  </a:lnTo>
                  <a:lnTo>
                    <a:pt x="481604" y="1306120"/>
                  </a:lnTo>
                  <a:lnTo>
                    <a:pt x="438329" y="1292047"/>
                  </a:lnTo>
                  <a:lnTo>
                    <a:pt x="396406" y="1275154"/>
                  </a:lnTo>
                  <a:lnTo>
                    <a:pt x="355950" y="1255556"/>
                  </a:lnTo>
                  <a:lnTo>
                    <a:pt x="317073" y="1233365"/>
                  </a:lnTo>
                  <a:lnTo>
                    <a:pt x="279887" y="1208694"/>
                  </a:lnTo>
                  <a:lnTo>
                    <a:pt x="244505" y="1181655"/>
                  </a:lnTo>
                  <a:lnTo>
                    <a:pt x="211040" y="1152361"/>
                  </a:lnTo>
                  <a:lnTo>
                    <a:pt x="179605" y="1120925"/>
                  </a:lnTo>
                  <a:lnTo>
                    <a:pt x="150312" y="1087459"/>
                  </a:lnTo>
                  <a:lnTo>
                    <a:pt x="123274" y="1052077"/>
                  </a:lnTo>
                  <a:lnTo>
                    <a:pt x="98604" y="1014891"/>
                  </a:lnTo>
                  <a:lnTo>
                    <a:pt x="76414" y="976014"/>
                  </a:lnTo>
                  <a:lnTo>
                    <a:pt x="56817" y="935558"/>
                  </a:lnTo>
                  <a:lnTo>
                    <a:pt x="39925" y="893636"/>
                  </a:lnTo>
                  <a:lnTo>
                    <a:pt x="25853" y="850362"/>
                  </a:lnTo>
                  <a:lnTo>
                    <a:pt x="14711" y="805847"/>
                  </a:lnTo>
                  <a:lnTo>
                    <a:pt x="6613" y="760204"/>
                  </a:lnTo>
                  <a:lnTo>
                    <a:pt x="1672" y="713547"/>
                  </a:lnTo>
                  <a:lnTo>
                    <a:pt x="0" y="665988"/>
                  </a:lnTo>
                  <a:close/>
                </a:path>
              </a:pathLst>
            </a:custGeom>
            <a:ln w="12192">
              <a:solidFill>
                <a:srgbClr val="2E528F"/>
              </a:solidFill>
            </a:ln>
          </p:spPr>
          <p:txBody>
            <a:bodyPr wrap="square" lIns="0" tIns="0" rIns="0" bIns="0" rtlCol="0"/>
            <a:lstStyle/>
            <a:p>
              <a:endParaRPr/>
            </a:p>
          </p:txBody>
        </p:sp>
      </p:grpSp>
      <p:sp>
        <p:nvSpPr>
          <p:cNvPr id="8" name="object 8"/>
          <p:cNvSpPr txBox="1">
            <a:spLocks noGrp="1"/>
          </p:cNvSpPr>
          <p:nvPr>
            <p:ph type="ctrTitle"/>
          </p:nvPr>
        </p:nvSpPr>
        <p:spPr>
          <a:prstGeom prst="rect">
            <a:avLst/>
          </a:prstGeom>
        </p:spPr>
        <p:txBody>
          <a:bodyPr vert="horz" wrap="square" lIns="0" tIns="12065" rIns="0" bIns="0" rtlCol="0">
            <a:spAutoFit/>
          </a:bodyPr>
          <a:lstStyle/>
          <a:p>
            <a:pPr marL="12700">
              <a:lnSpc>
                <a:spcPct val="100000"/>
              </a:lnSpc>
              <a:spcBef>
                <a:spcPts val="95"/>
              </a:spcBef>
            </a:pPr>
            <a:r>
              <a:rPr lang="fr-CM" sz="8800" b="0" spc="-50" dirty="0">
                <a:solidFill>
                  <a:srgbClr val="FFFFFF"/>
                </a:solidFill>
                <a:latin typeface="Arial"/>
                <a:cs typeface="Arial"/>
              </a:rPr>
              <a:t>5</a:t>
            </a:r>
            <a:endParaRPr sz="8800" dirty="0">
              <a:latin typeface="Arial"/>
              <a:cs typeface="Arial"/>
            </a:endParaRPr>
          </a:p>
        </p:txBody>
      </p:sp>
    </p:spTree>
    <p:extLst>
      <p:ext uri="{BB962C8B-B14F-4D97-AF65-F5344CB8AC3E}">
        <p14:creationId xmlns:p14="http://schemas.microsoft.com/office/powerpoint/2010/main" val="3127601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5160" y="223773"/>
            <a:ext cx="5019040" cy="504625"/>
          </a:xfrm>
          <a:prstGeom prst="rect">
            <a:avLst/>
          </a:prstGeom>
        </p:spPr>
        <p:txBody>
          <a:bodyPr vert="horz" wrap="square" lIns="0" tIns="12065" rIns="0" bIns="0" rtlCol="0">
            <a:spAutoFit/>
          </a:bodyPr>
          <a:lstStyle/>
          <a:p>
            <a:pPr marL="12700">
              <a:lnSpc>
                <a:spcPct val="100000"/>
              </a:lnSpc>
              <a:spcBef>
                <a:spcPts val="95"/>
              </a:spcBef>
            </a:pPr>
            <a:r>
              <a:rPr lang="fr-CM" sz="3200" spc="-10" dirty="0"/>
              <a:t>PROBLEMES RENCONTRES</a:t>
            </a:r>
            <a:endParaRPr sz="3200" spc="-10" dirty="0"/>
          </a:p>
        </p:txBody>
      </p:sp>
      <p:sp>
        <p:nvSpPr>
          <p:cNvPr id="3" name="object 3"/>
          <p:cNvSpPr txBox="1"/>
          <p:nvPr/>
        </p:nvSpPr>
        <p:spPr>
          <a:xfrm>
            <a:off x="8226043" y="5970828"/>
            <a:ext cx="153670" cy="177800"/>
          </a:xfrm>
          <a:prstGeom prst="rect">
            <a:avLst/>
          </a:prstGeom>
        </p:spPr>
        <p:txBody>
          <a:bodyPr vert="horz" wrap="square" lIns="0" tIns="12065" rIns="0" bIns="0" rtlCol="0">
            <a:spAutoFit/>
          </a:bodyPr>
          <a:lstStyle/>
          <a:p>
            <a:pPr marL="12700">
              <a:lnSpc>
                <a:spcPct val="100000"/>
              </a:lnSpc>
              <a:spcBef>
                <a:spcPts val="95"/>
              </a:spcBef>
            </a:pPr>
            <a:r>
              <a:rPr sz="1000" spc="-25" dirty="0">
                <a:solidFill>
                  <a:srgbClr val="404040"/>
                </a:solidFill>
                <a:latin typeface="Calibri"/>
                <a:cs typeface="Calibri"/>
              </a:rPr>
              <a:t>28</a:t>
            </a:r>
            <a:endParaRPr sz="1000">
              <a:latin typeface="Calibri"/>
              <a:cs typeface="Calibri"/>
            </a:endParaRPr>
          </a:p>
        </p:txBody>
      </p:sp>
      <p:sp>
        <p:nvSpPr>
          <p:cNvPr id="4" name="object 4"/>
          <p:cNvSpPr txBox="1"/>
          <p:nvPr/>
        </p:nvSpPr>
        <p:spPr>
          <a:xfrm>
            <a:off x="429895" y="1356995"/>
            <a:ext cx="8418830" cy="3877343"/>
          </a:xfrm>
          <a:prstGeom prst="rect">
            <a:avLst/>
          </a:prstGeom>
        </p:spPr>
        <p:txBody>
          <a:bodyPr vert="horz" wrap="square" lIns="0" tIns="12700" rIns="0" bIns="0" rtlCol="0">
            <a:spAutoFit/>
          </a:bodyPr>
          <a:lstStyle/>
          <a:p>
            <a:pPr marL="239395" marR="735965" indent="-226695" algn="just">
              <a:lnSpc>
                <a:spcPct val="120000"/>
              </a:lnSpc>
              <a:spcBef>
                <a:spcPts val="100"/>
              </a:spcBef>
              <a:buFont typeface="Arial"/>
              <a:buChar char="•"/>
              <a:tabLst>
                <a:tab pos="241300" algn="l"/>
              </a:tabLst>
            </a:pPr>
            <a:r>
              <a:rPr lang="fr-CM" sz="2000" dirty="0">
                <a:latin typeface="Cambria"/>
                <a:cs typeface="Cambria"/>
              </a:rPr>
              <a:t>La presque inexistence des données collectées. Un nouveau modèle de collecte de données a été conçu en s’appuyant sur la technologie actuelle afin d’obtenir des données plus fiables et sécurisées;</a:t>
            </a:r>
            <a:endParaRPr sz="2000" dirty="0">
              <a:latin typeface="Cambria"/>
              <a:cs typeface="Cambria"/>
            </a:endParaRPr>
          </a:p>
          <a:p>
            <a:pPr marL="239395" indent="-226695" algn="just">
              <a:lnSpc>
                <a:spcPct val="100000"/>
              </a:lnSpc>
              <a:spcBef>
                <a:spcPts val="1475"/>
              </a:spcBef>
              <a:buFont typeface="Arial"/>
              <a:buChar char="•"/>
              <a:tabLst>
                <a:tab pos="239395" algn="l"/>
              </a:tabLst>
            </a:pPr>
            <a:r>
              <a:rPr lang="fr-FR" sz="2000" dirty="0">
                <a:effectLst/>
                <a:latin typeface="Cambria" panose="02040503050406030204" pitchFamily="18" charset="0"/>
                <a:ea typeface="Cambria" panose="02040503050406030204" pitchFamily="18" charset="0"/>
                <a:cs typeface="Times New Roman" panose="02020603050405020304" pitchFamily="18" charset="0"/>
              </a:rPr>
              <a:t>Les difficultés d’acquisition des données satellites de haute résolution qui sont payantes;</a:t>
            </a:r>
          </a:p>
          <a:p>
            <a:pPr marL="239395" indent="-226695" algn="just">
              <a:lnSpc>
                <a:spcPct val="100000"/>
              </a:lnSpc>
              <a:spcBef>
                <a:spcPts val="1475"/>
              </a:spcBef>
              <a:buFont typeface="Arial"/>
              <a:buChar char="•"/>
              <a:tabLst>
                <a:tab pos="239395" algn="l"/>
              </a:tabLst>
            </a:pPr>
            <a:r>
              <a:rPr lang="fr-FR" sz="2000" dirty="0">
                <a:effectLst/>
                <a:latin typeface="Cambria" panose="02040503050406030204" pitchFamily="18" charset="0"/>
                <a:ea typeface="Cambria" panose="02040503050406030204" pitchFamily="18" charset="0"/>
                <a:cs typeface="Times New Roman" panose="02020603050405020304" pitchFamily="18" charset="0"/>
              </a:rPr>
              <a:t>L’absence de matériels et d’outils d’acquisition des données (Drone de Cartographie) pour évaluer et représenter au mieux la probabilité d’occurrence des risques naturels ;</a:t>
            </a:r>
            <a:endParaRPr lang="fr-CM" sz="2000" dirty="0">
              <a:effectLst/>
              <a:latin typeface="Cambria" panose="02040503050406030204" pitchFamily="18" charset="0"/>
              <a:ea typeface="Cambria" panose="02040503050406030204" pitchFamily="18" charset="0"/>
              <a:cs typeface="Times New Roman" panose="02020603050405020304" pitchFamily="18" charset="0"/>
            </a:endParaRPr>
          </a:p>
          <a:p>
            <a:pPr marL="239395" marR="588010" indent="-226695" algn="just">
              <a:lnSpc>
                <a:spcPct val="120000"/>
              </a:lnSpc>
              <a:spcBef>
                <a:spcPts val="994"/>
              </a:spcBef>
              <a:buFont typeface="Arial"/>
              <a:buChar char="•"/>
              <a:tabLst>
                <a:tab pos="241300" algn="l"/>
              </a:tabLst>
            </a:pPr>
            <a:r>
              <a:rPr lang="fr-FR" sz="2000" dirty="0">
                <a:effectLst/>
                <a:latin typeface="Cambria" panose="02040503050406030204" pitchFamily="18" charset="0"/>
                <a:ea typeface="Cambria" panose="02040503050406030204" pitchFamily="18" charset="0"/>
                <a:cs typeface="Times New Roman" panose="02020603050405020304" pitchFamily="18" charset="0"/>
              </a:rPr>
              <a:t>Les difficultés d’acquisition des logiciels dédiés au traitement de certains données (Logiciels payants).</a:t>
            </a:r>
            <a:endParaRPr sz="2000" dirty="0">
              <a:latin typeface="Cambria" panose="02040503050406030204" pitchFamily="18" charset="0"/>
              <a:ea typeface="Cambria" panose="02040503050406030204" pitchFamily="18" charset="0"/>
              <a:cs typeface="Cambria"/>
            </a:endParaRPr>
          </a:p>
        </p:txBody>
      </p:sp>
      <p:grpSp>
        <p:nvGrpSpPr>
          <p:cNvPr id="6" name="object 6"/>
          <p:cNvGrpSpPr/>
          <p:nvPr/>
        </p:nvGrpSpPr>
        <p:grpSpPr>
          <a:xfrm>
            <a:off x="-7620" y="-7620"/>
            <a:ext cx="1338580" cy="1290955"/>
            <a:chOff x="-7620" y="-7620"/>
            <a:chExt cx="1338580" cy="1290955"/>
          </a:xfrm>
        </p:grpSpPr>
        <p:sp>
          <p:nvSpPr>
            <p:cNvPr id="7" name="object 7"/>
            <p:cNvSpPr/>
            <p:nvPr/>
          </p:nvSpPr>
          <p:spPr>
            <a:xfrm>
              <a:off x="0" y="0"/>
              <a:ext cx="1323340" cy="1275715"/>
            </a:xfrm>
            <a:custGeom>
              <a:avLst/>
              <a:gdLst/>
              <a:ahLst/>
              <a:cxnLst/>
              <a:rect l="l" t="t" r="r" b="b"/>
              <a:pathLst>
                <a:path w="1323340" h="1275715">
                  <a:moveTo>
                    <a:pt x="925350" y="0"/>
                  </a:moveTo>
                  <a:lnTo>
                    <a:pt x="388337" y="0"/>
                  </a:lnTo>
                  <a:lnTo>
                    <a:pt x="387262" y="433"/>
                  </a:lnTo>
                  <a:lnTo>
                    <a:pt x="346806" y="20031"/>
                  </a:lnTo>
                  <a:lnTo>
                    <a:pt x="307929" y="42222"/>
                  </a:lnTo>
                  <a:lnTo>
                    <a:pt x="270743" y="66893"/>
                  </a:lnTo>
                  <a:lnTo>
                    <a:pt x="235361" y="93932"/>
                  </a:lnTo>
                  <a:lnTo>
                    <a:pt x="201896" y="123226"/>
                  </a:lnTo>
                  <a:lnTo>
                    <a:pt x="170461" y="154662"/>
                  </a:lnTo>
                  <a:lnTo>
                    <a:pt x="141168" y="188128"/>
                  </a:lnTo>
                  <a:lnTo>
                    <a:pt x="114130" y="223510"/>
                  </a:lnTo>
                  <a:lnTo>
                    <a:pt x="89460" y="260696"/>
                  </a:lnTo>
                  <a:lnTo>
                    <a:pt x="67270" y="299573"/>
                  </a:lnTo>
                  <a:lnTo>
                    <a:pt x="47673" y="340029"/>
                  </a:lnTo>
                  <a:lnTo>
                    <a:pt x="30781" y="381951"/>
                  </a:lnTo>
                  <a:lnTo>
                    <a:pt x="16709" y="425225"/>
                  </a:lnTo>
                  <a:lnTo>
                    <a:pt x="5567" y="469740"/>
                  </a:lnTo>
                  <a:lnTo>
                    <a:pt x="0" y="501120"/>
                  </a:lnTo>
                  <a:lnTo>
                    <a:pt x="0" y="718079"/>
                  </a:lnTo>
                  <a:lnTo>
                    <a:pt x="16709" y="793974"/>
                  </a:lnTo>
                  <a:lnTo>
                    <a:pt x="30781" y="837248"/>
                  </a:lnTo>
                  <a:lnTo>
                    <a:pt x="47673" y="879170"/>
                  </a:lnTo>
                  <a:lnTo>
                    <a:pt x="67270" y="919626"/>
                  </a:lnTo>
                  <a:lnTo>
                    <a:pt x="89460" y="958503"/>
                  </a:lnTo>
                  <a:lnTo>
                    <a:pt x="114130" y="995689"/>
                  </a:lnTo>
                  <a:lnTo>
                    <a:pt x="141168" y="1031071"/>
                  </a:lnTo>
                  <a:lnTo>
                    <a:pt x="170461" y="1064537"/>
                  </a:lnTo>
                  <a:lnTo>
                    <a:pt x="201896" y="1095973"/>
                  </a:lnTo>
                  <a:lnTo>
                    <a:pt x="235361" y="1125267"/>
                  </a:lnTo>
                  <a:lnTo>
                    <a:pt x="270743" y="1152306"/>
                  </a:lnTo>
                  <a:lnTo>
                    <a:pt x="307929" y="1176977"/>
                  </a:lnTo>
                  <a:lnTo>
                    <a:pt x="346806" y="1199168"/>
                  </a:lnTo>
                  <a:lnTo>
                    <a:pt x="387262" y="1218766"/>
                  </a:lnTo>
                  <a:lnTo>
                    <a:pt x="429185" y="1235659"/>
                  </a:lnTo>
                  <a:lnTo>
                    <a:pt x="472460" y="1249732"/>
                  </a:lnTo>
                  <a:lnTo>
                    <a:pt x="516977" y="1260875"/>
                  </a:lnTo>
                  <a:lnTo>
                    <a:pt x="562621" y="1268973"/>
                  </a:lnTo>
                  <a:lnTo>
                    <a:pt x="609281" y="1273915"/>
                  </a:lnTo>
                  <a:lnTo>
                    <a:pt x="656844" y="1275588"/>
                  </a:lnTo>
                  <a:lnTo>
                    <a:pt x="704406" y="1273915"/>
                  </a:lnTo>
                  <a:lnTo>
                    <a:pt x="751066" y="1268973"/>
                  </a:lnTo>
                  <a:lnTo>
                    <a:pt x="796710" y="1260875"/>
                  </a:lnTo>
                  <a:lnTo>
                    <a:pt x="841227" y="1249732"/>
                  </a:lnTo>
                  <a:lnTo>
                    <a:pt x="884502" y="1235659"/>
                  </a:lnTo>
                  <a:lnTo>
                    <a:pt x="926425" y="1218766"/>
                  </a:lnTo>
                  <a:lnTo>
                    <a:pt x="966881" y="1199168"/>
                  </a:lnTo>
                  <a:lnTo>
                    <a:pt x="1005758" y="1176977"/>
                  </a:lnTo>
                  <a:lnTo>
                    <a:pt x="1042944" y="1152306"/>
                  </a:lnTo>
                  <a:lnTo>
                    <a:pt x="1078326" y="1125267"/>
                  </a:lnTo>
                  <a:lnTo>
                    <a:pt x="1111791" y="1095973"/>
                  </a:lnTo>
                  <a:lnTo>
                    <a:pt x="1143226" y="1064537"/>
                  </a:lnTo>
                  <a:lnTo>
                    <a:pt x="1172519" y="1031071"/>
                  </a:lnTo>
                  <a:lnTo>
                    <a:pt x="1199557" y="995689"/>
                  </a:lnTo>
                  <a:lnTo>
                    <a:pt x="1224227" y="958503"/>
                  </a:lnTo>
                  <a:lnTo>
                    <a:pt x="1246417" y="919626"/>
                  </a:lnTo>
                  <a:lnTo>
                    <a:pt x="1266014" y="879170"/>
                  </a:lnTo>
                  <a:lnTo>
                    <a:pt x="1282906" y="837248"/>
                  </a:lnTo>
                  <a:lnTo>
                    <a:pt x="1296978" y="793974"/>
                  </a:lnTo>
                  <a:lnTo>
                    <a:pt x="1308120" y="749459"/>
                  </a:lnTo>
                  <a:lnTo>
                    <a:pt x="1316218" y="703816"/>
                  </a:lnTo>
                  <a:lnTo>
                    <a:pt x="1321159" y="657159"/>
                  </a:lnTo>
                  <a:lnTo>
                    <a:pt x="1322832" y="609600"/>
                  </a:lnTo>
                  <a:lnTo>
                    <a:pt x="1321159" y="562040"/>
                  </a:lnTo>
                  <a:lnTo>
                    <a:pt x="1316218" y="515383"/>
                  </a:lnTo>
                  <a:lnTo>
                    <a:pt x="1308120" y="469740"/>
                  </a:lnTo>
                  <a:lnTo>
                    <a:pt x="1296978" y="425225"/>
                  </a:lnTo>
                  <a:lnTo>
                    <a:pt x="1282906" y="381951"/>
                  </a:lnTo>
                  <a:lnTo>
                    <a:pt x="1266014" y="340029"/>
                  </a:lnTo>
                  <a:lnTo>
                    <a:pt x="1246417" y="299573"/>
                  </a:lnTo>
                  <a:lnTo>
                    <a:pt x="1224227" y="260696"/>
                  </a:lnTo>
                  <a:lnTo>
                    <a:pt x="1199557" y="223510"/>
                  </a:lnTo>
                  <a:lnTo>
                    <a:pt x="1172519" y="188128"/>
                  </a:lnTo>
                  <a:lnTo>
                    <a:pt x="1143226" y="154662"/>
                  </a:lnTo>
                  <a:lnTo>
                    <a:pt x="1111791" y="123226"/>
                  </a:lnTo>
                  <a:lnTo>
                    <a:pt x="1078326" y="93932"/>
                  </a:lnTo>
                  <a:lnTo>
                    <a:pt x="1042944" y="66893"/>
                  </a:lnTo>
                  <a:lnTo>
                    <a:pt x="1005758" y="42222"/>
                  </a:lnTo>
                  <a:lnTo>
                    <a:pt x="966881" y="20031"/>
                  </a:lnTo>
                  <a:lnTo>
                    <a:pt x="926425" y="433"/>
                  </a:lnTo>
                  <a:lnTo>
                    <a:pt x="925350" y="0"/>
                  </a:lnTo>
                  <a:close/>
                </a:path>
              </a:pathLst>
            </a:custGeom>
            <a:solidFill>
              <a:srgbClr val="2EA2ED"/>
            </a:solidFill>
          </p:spPr>
          <p:txBody>
            <a:bodyPr wrap="square" lIns="0" tIns="0" rIns="0" bIns="0" rtlCol="0"/>
            <a:lstStyle/>
            <a:p>
              <a:endParaRPr/>
            </a:p>
          </p:txBody>
        </p:sp>
        <p:sp>
          <p:nvSpPr>
            <p:cNvPr id="8" name="object 8"/>
            <p:cNvSpPr/>
            <p:nvPr/>
          </p:nvSpPr>
          <p:spPr>
            <a:xfrm>
              <a:off x="0" y="0"/>
              <a:ext cx="1323340" cy="1275715"/>
            </a:xfrm>
            <a:custGeom>
              <a:avLst/>
              <a:gdLst/>
              <a:ahLst/>
              <a:cxnLst/>
              <a:rect l="l" t="t" r="r" b="b"/>
              <a:pathLst>
                <a:path w="1323340" h="1275715">
                  <a:moveTo>
                    <a:pt x="0" y="501120"/>
                  </a:moveTo>
                  <a:lnTo>
                    <a:pt x="16709" y="425225"/>
                  </a:lnTo>
                  <a:lnTo>
                    <a:pt x="30781" y="381951"/>
                  </a:lnTo>
                  <a:lnTo>
                    <a:pt x="47673" y="340029"/>
                  </a:lnTo>
                  <a:lnTo>
                    <a:pt x="67270" y="299573"/>
                  </a:lnTo>
                  <a:lnTo>
                    <a:pt x="89460" y="260696"/>
                  </a:lnTo>
                  <a:lnTo>
                    <a:pt x="114130" y="223510"/>
                  </a:lnTo>
                  <a:lnTo>
                    <a:pt x="141168" y="188128"/>
                  </a:lnTo>
                  <a:lnTo>
                    <a:pt x="170461" y="154662"/>
                  </a:lnTo>
                  <a:lnTo>
                    <a:pt x="201896" y="123226"/>
                  </a:lnTo>
                  <a:lnTo>
                    <a:pt x="235361" y="93932"/>
                  </a:lnTo>
                  <a:lnTo>
                    <a:pt x="270743" y="66893"/>
                  </a:lnTo>
                  <a:lnTo>
                    <a:pt x="307929" y="42222"/>
                  </a:lnTo>
                  <a:lnTo>
                    <a:pt x="346806" y="20031"/>
                  </a:lnTo>
                  <a:lnTo>
                    <a:pt x="387262" y="433"/>
                  </a:lnTo>
                  <a:lnTo>
                    <a:pt x="388337" y="0"/>
                  </a:lnTo>
                </a:path>
                <a:path w="1323340" h="1275715">
                  <a:moveTo>
                    <a:pt x="925350" y="0"/>
                  </a:moveTo>
                  <a:lnTo>
                    <a:pt x="966881" y="20031"/>
                  </a:lnTo>
                  <a:lnTo>
                    <a:pt x="1005758" y="42222"/>
                  </a:lnTo>
                  <a:lnTo>
                    <a:pt x="1042944" y="66893"/>
                  </a:lnTo>
                  <a:lnTo>
                    <a:pt x="1078326" y="93932"/>
                  </a:lnTo>
                  <a:lnTo>
                    <a:pt x="1111791" y="123226"/>
                  </a:lnTo>
                  <a:lnTo>
                    <a:pt x="1143226" y="154662"/>
                  </a:lnTo>
                  <a:lnTo>
                    <a:pt x="1172519" y="188128"/>
                  </a:lnTo>
                  <a:lnTo>
                    <a:pt x="1199557" y="223510"/>
                  </a:lnTo>
                  <a:lnTo>
                    <a:pt x="1224227" y="260696"/>
                  </a:lnTo>
                  <a:lnTo>
                    <a:pt x="1246417" y="299573"/>
                  </a:lnTo>
                  <a:lnTo>
                    <a:pt x="1266014" y="340029"/>
                  </a:lnTo>
                  <a:lnTo>
                    <a:pt x="1282906" y="381951"/>
                  </a:lnTo>
                  <a:lnTo>
                    <a:pt x="1296978" y="425225"/>
                  </a:lnTo>
                  <a:lnTo>
                    <a:pt x="1308120" y="469740"/>
                  </a:lnTo>
                  <a:lnTo>
                    <a:pt x="1316218" y="515383"/>
                  </a:lnTo>
                  <a:lnTo>
                    <a:pt x="1321159" y="562040"/>
                  </a:lnTo>
                  <a:lnTo>
                    <a:pt x="1322832" y="609600"/>
                  </a:lnTo>
                  <a:lnTo>
                    <a:pt x="1321159" y="657159"/>
                  </a:lnTo>
                  <a:lnTo>
                    <a:pt x="1316218" y="703816"/>
                  </a:lnTo>
                  <a:lnTo>
                    <a:pt x="1308120" y="749459"/>
                  </a:lnTo>
                  <a:lnTo>
                    <a:pt x="1296978" y="793974"/>
                  </a:lnTo>
                  <a:lnTo>
                    <a:pt x="1282906" y="837248"/>
                  </a:lnTo>
                  <a:lnTo>
                    <a:pt x="1266014" y="879170"/>
                  </a:lnTo>
                  <a:lnTo>
                    <a:pt x="1246417" y="919626"/>
                  </a:lnTo>
                  <a:lnTo>
                    <a:pt x="1224227" y="958503"/>
                  </a:lnTo>
                  <a:lnTo>
                    <a:pt x="1199557" y="995689"/>
                  </a:lnTo>
                  <a:lnTo>
                    <a:pt x="1172519" y="1031071"/>
                  </a:lnTo>
                  <a:lnTo>
                    <a:pt x="1143226" y="1064537"/>
                  </a:lnTo>
                  <a:lnTo>
                    <a:pt x="1111791" y="1095973"/>
                  </a:lnTo>
                  <a:lnTo>
                    <a:pt x="1078326" y="1125267"/>
                  </a:lnTo>
                  <a:lnTo>
                    <a:pt x="1042944" y="1152306"/>
                  </a:lnTo>
                  <a:lnTo>
                    <a:pt x="1005758" y="1176977"/>
                  </a:lnTo>
                  <a:lnTo>
                    <a:pt x="966881" y="1199168"/>
                  </a:lnTo>
                  <a:lnTo>
                    <a:pt x="926425" y="1218766"/>
                  </a:lnTo>
                  <a:lnTo>
                    <a:pt x="884502" y="1235659"/>
                  </a:lnTo>
                  <a:lnTo>
                    <a:pt x="841227" y="1249732"/>
                  </a:lnTo>
                  <a:lnTo>
                    <a:pt x="796710" y="1260875"/>
                  </a:lnTo>
                  <a:lnTo>
                    <a:pt x="751066" y="1268973"/>
                  </a:lnTo>
                  <a:lnTo>
                    <a:pt x="704406" y="1273915"/>
                  </a:lnTo>
                  <a:lnTo>
                    <a:pt x="656844" y="1275588"/>
                  </a:lnTo>
                  <a:lnTo>
                    <a:pt x="609281" y="1273915"/>
                  </a:lnTo>
                  <a:lnTo>
                    <a:pt x="562621" y="1268973"/>
                  </a:lnTo>
                  <a:lnTo>
                    <a:pt x="516977" y="1260875"/>
                  </a:lnTo>
                  <a:lnTo>
                    <a:pt x="472460" y="1249732"/>
                  </a:lnTo>
                  <a:lnTo>
                    <a:pt x="429185" y="1235659"/>
                  </a:lnTo>
                  <a:lnTo>
                    <a:pt x="387262" y="1218766"/>
                  </a:lnTo>
                  <a:lnTo>
                    <a:pt x="346806" y="1199168"/>
                  </a:lnTo>
                  <a:lnTo>
                    <a:pt x="307929" y="1176977"/>
                  </a:lnTo>
                  <a:lnTo>
                    <a:pt x="270743" y="1152306"/>
                  </a:lnTo>
                  <a:lnTo>
                    <a:pt x="235361" y="1125267"/>
                  </a:lnTo>
                  <a:lnTo>
                    <a:pt x="201896" y="1095973"/>
                  </a:lnTo>
                  <a:lnTo>
                    <a:pt x="170461" y="1064537"/>
                  </a:lnTo>
                  <a:lnTo>
                    <a:pt x="141168" y="1031071"/>
                  </a:lnTo>
                  <a:lnTo>
                    <a:pt x="114130" y="995689"/>
                  </a:lnTo>
                  <a:lnTo>
                    <a:pt x="89460" y="958503"/>
                  </a:lnTo>
                  <a:lnTo>
                    <a:pt x="67270" y="919626"/>
                  </a:lnTo>
                  <a:lnTo>
                    <a:pt x="47673" y="879170"/>
                  </a:lnTo>
                  <a:lnTo>
                    <a:pt x="30781" y="837248"/>
                  </a:lnTo>
                  <a:lnTo>
                    <a:pt x="16709" y="793974"/>
                  </a:lnTo>
                  <a:lnTo>
                    <a:pt x="5567" y="749459"/>
                  </a:lnTo>
                  <a:lnTo>
                    <a:pt x="0" y="718079"/>
                  </a:lnTo>
                </a:path>
              </a:pathLst>
            </a:custGeom>
            <a:ln w="15240">
              <a:solidFill>
                <a:srgbClr val="1F77AE"/>
              </a:solidFill>
            </a:ln>
          </p:spPr>
          <p:txBody>
            <a:bodyPr wrap="square" lIns="0" tIns="0" rIns="0" bIns="0" rtlCol="0"/>
            <a:lstStyle/>
            <a:p>
              <a:endParaRPr/>
            </a:p>
          </p:txBody>
        </p:sp>
      </p:grpSp>
      <p:sp>
        <p:nvSpPr>
          <p:cNvPr id="9" name="object 9"/>
          <p:cNvSpPr txBox="1"/>
          <p:nvPr/>
        </p:nvSpPr>
        <p:spPr>
          <a:xfrm>
            <a:off x="335381" y="-136194"/>
            <a:ext cx="641985" cy="1366520"/>
          </a:xfrm>
          <a:prstGeom prst="rect">
            <a:avLst/>
          </a:prstGeom>
        </p:spPr>
        <p:txBody>
          <a:bodyPr vert="horz" wrap="square" lIns="0" tIns="12065" rIns="0" bIns="0" rtlCol="0">
            <a:spAutoFit/>
          </a:bodyPr>
          <a:lstStyle/>
          <a:p>
            <a:pPr marL="12700">
              <a:lnSpc>
                <a:spcPct val="100000"/>
              </a:lnSpc>
              <a:spcBef>
                <a:spcPts val="95"/>
              </a:spcBef>
            </a:pPr>
            <a:r>
              <a:rPr sz="8800" spc="-50" dirty="0">
                <a:solidFill>
                  <a:srgbClr val="FFFFFF"/>
                </a:solidFill>
                <a:latin typeface="Tw Cen MT"/>
                <a:cs typeface="Tw Cen MT"/>
              </a:rPr>
              <a:t>5</a:t>
            </a:r>
            <a:endParaRPr sz="8800">
              <a:latin typeface="Tw Cen MT"/>
              <a:cs typeface="Tw Cen MT"/>
            </a:endParaRPr>
          </a:p>
        </p:txBody>
      </p:sp>
      <p:pic>
        <p:nvPicPr>
          <p:cNvPr id="10" name="object 10"/>
          <p:cNvPicPr/>
          <p:nvPr/>
        </p:nvPicPr>
        <p:blipFill>
          <a:blip r:embed="rId2" cstate="print"/>
          <a:stretch>
            <a:fillRect/>
          </a:stretch>
        </p:blipFill>
        <p:spPr>
          <a:xfrm>
            <a:off x="8496300" y="0"/>
            <a:ext cx="647700" cy="77876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subTitle" idx="4"/>
          </p:nvPr>
        </p:nvSpPr>
        <p:spPr>
          <a:xfrm>
            <a:off x="152400" y="3657600"/>
            <a:ext cx="7925053" cy="633507"/>
          </a:xfrm>
          <a:prstGeom prst="rect">
            <a:avLst/>
          </a:prstGeom>
        </p:spPr>
        <p:txBody>
          <a:bodyPr vert="horz" wrap="square" lIns="0" tIns="81280" rIns="0" bIns="0" rtlCol="0">
            <a:spAutoFit/>
          </a:bodyPr>
          <a:lstStyle/>
          <a:p>
            <a:pPr marL="12700" marR="5080" indent="1211580" algn="ctr">
              <a:lnSpc>
                <a:spcPts val="4320"/>
              </a:lnSpc>
              <a:spcBef>
                <a:spcPts val="640"/>
              </a:spcBef>
            </a:pPr>
            <a:r>
              <a:rPr lang="fr-CM" sz="4000" b="1" i="1" spc="-10" dirty="0">
                <a:solidFill>
                  <a:srgbClr val="767070"/>
                </a:solidFill>
                <a:latin typeface="Arial"/>
                <a:cs typeface="Arial"/>
              </a:rPr>
              <a:t>IMPACT</a:t>
            </a:r>
            <a:endParaRPr sz="4000" dirty="0">
              <a:latin typeface="Arial"/>
              <a:cs typeface="Arial"/>
            </a:endParaRPr>
          </a:p>
        </p:txBody>
      </p:sp>
      <p:sp>
        <p:nvSpPr>
          <p:cNvPr id="3" name="object 3"/>
          <p:cNvSpPr txBox="1"/>
          <p:nvPr/>
        </p:nvSpPr>
        <p:spPr>
          <a:xfrm>
            <a:off x="8295258" y="6543547"/>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404040"/>
                </a:solidFill>
                <a:latin typeface="Calibri"/>
                <a:cs typeface="Calibri"/>
              </a:rPr>
              <a:t>19</a:t>
            </a:r>
            <a:endParaRPr sz="900">
              <a:latin typeface="Calibri"/>
              <a:cs typeface="Calibri"/>
            </a:endParaRPr>
          </a:p>
        </p:txBody>
      </p:sp>
      <p:grpSp>
        <p:nvGrpSpPr>
          <p:cNvPr id="4" name="object 4"/>
          <p:cNvGrpSpPr/>
          <p:nvPr/>
        </p:nvGrpSpPr>
        <p:grpSpPr>
          <a:xfrm>
            <a:off x="-6095" y="0"/>
            <a:ext cx="9150350" cy="2679700"/>
            <a:chOff x="-6095" y="0"/>
            <a:chExt cx="9150350" cy="2679700"/>
          </a:xfrm>
        </p:grpSpPr>
        <p:pic>
          <p:nvPicPr>
            <p:cNvPr id="5" name="object 5"/>
            <p:cNvPicPr/>
            <p:nvPr/>
          </p:nvPicPr>
          <p:blipFill>
            <a:blip r:embed="rId2" cstate="print"/>
            <a:stretch>
              <a:fillRect/>
            </a:stretch>
          </p:blipFill>
          <p:spPr>
            <a:xfrm>
              <a:off x="8516111" y="0"/>
              <a:ext cx="627888" cy="784860"/>
            </a:xfrm>
            <a:prstGeom prst="rect">
              <a:avLst/>
            </a:prstGeom>
          </p:spPr>
        </p:pic>
        <p:sp>
          <p:nvSpPr>
            <p:cNvPr id="6" name="object 6"/>
            <p:cNvSpPr/>
            <p:nvPr/>
          </p:nvSpPr>
          <p:spPr>
            <a:xfrm>
              <a:off x="0" y="1341119"/>
              <a:ext cx="1332230" cy="1332230"/>
            </a:xfrm>
            <a:custGeom>
              <a:avLst/>
              <a:gdLst/>
              <a:ahLst/>
              <a:cxnLst/>
              <a:rect l="l" t="t" r="r" b="b"/>
              <a:pathLst>
                <a:path w="1332230" h="1332230">
                  <a:moveTo>
                    <a:pt x="665988" y="0"/>
                  </a:moveTo>
                  <a:lnTo>
                    <a:pt x="618425" y="1672"/>
                  </a:lnTo>
                  <a:lnTo>
                    <a:pt x="571765" y="6614"/>
                  </a:lnTo>
                  <a:lnTo>
                    <a:pt x="526121" y="14712"/>
                  </a:lnTo>
                  <a:lnTo>
                    <a:pt x="481604" y="25855"/>
                  </a:lnTo>
                  <a:lnTo>
                    <a:pt x="438329" y="39928"/>
                  </a:lnTo>
                  <a:lnTo>
                    <a:pt x="396406" y="56821"/>
                  </a:lnTo>
                  <a:lnTo>
                    <a:pt x="355950" y="76419"/>
                  </a:lnTo>
                  <a:lnTo>
                    <a:pt x="317073" y="98610"/>
                  </a:lnTo>
                  <a:lnTo>
                    <a:pt x="279887" y="123281"/>
                  </a:lnTo>
                  <a:lnTo>
                    <a:pt x="244505" y="150320"/>
                  </a:lnTo>
                  <a:lnTo>
                    <a:pt x="211040" y="179614"/>
                  </a:lnTo>
                  <a:lnTo>
                    <a:pt x="179605" y="211050"/>
                  </a:lnTo>
                  <a:lnTo>
                    <a:pt x="150312" y="244516"/>
                  </a:lnTo>
                  <a:lnTo>
                    <a:pt x="123274" y="279898"/>
                  </a:lnTo>
                  <a:lnTo>
                    <a:pt x="98604" y="317084"/>
                  </a:lnTo>
                  <a:lnTo>
                    <a:pt x="76414" y="355961"/>
                  </a:lnTo>
                  <a:lnTo>
                    <a:pt x="56817" y="396417"/>
                  </a:lnTo>
                  <a:lnTo>
                    <a:pt x="39925" y="438339"/>
                  </a:lnTo>
                  <a:lnTo>
                    <a:pt x="25853" y="481613"/>
                  </a:lnTo>
                  <a:lnTo>
                    <a:pt x="14711" y="526128"/>
                  </a:lnTo>
                  <a:lnTo>
                    <a:pt x="6613" y="571771"/>
                  </a:lnTo>
                  <a:lnTo>
                    <a:pt x="1672" y="618428"/>
                  </a:lnTo>
                  <a:lnTo>
                    <a:pt x="0" y="665988"/>
                  </a:lnTo>
                  <a:lnTo>
                    <a:pt x="1672" y="713547"/>
                  </a:lnTo>
                  <a:lnTo>
                    <a:pt x="6613" y="760204"/>
                  </a:lnTo>
                  <a:lnTo>
                    <a:pt x="14711" y="805847"/>
                  </a:lnTo>
                  <a:lnTo>
                    <a:pt x="25853" y="850362"/>
                  </a:lnTo>
                  <a:lnTo>
                    <a:pt x="39925" y="893636"/>
                  </a:lnTo>
                  <a:lnTo>
                    <a:pt x="56817" y="935558"/>
                  </a:lnTo>
                  <a:lnTo>
                    <a:pt x="76414" y="976014"/>
                  </a:lnTo>
                  <a:lnTo>
                    <a:pt x="98604" y="1014891"/>
                  </a:lnTo>
                  <a:lnTo>
                    <a:pt x="123274" y="1052077"/>
                  </a:lnTo>
                  <a:lnTo>
                    <a:pt x="150312" y="1087459"/>
                  </a:lnTo>
                  <a:lnTo>
                    <a:pt x="179605" y="1120925"/>
                  </a:lnTo>
                  <a:lnTo>
                    <a:pt x="211040" y="1152361"/>
                  </a:lnTo>
                  <a:lnTo>
                    <a:pt x="244505" y="1181655"/>
                  </a:lnTo>
                  <a:lnTo>
                    <a:pt x="279887" y="1208694"/>
                  </a:lnTo>
                  <a:lnTo>
                    <a:pt x="317073" y="1233365"/>
                  </a:lnTo>
                  <a:lnTo>
                    <a:pt x="355950" y="1255556"/>
                  </a:lnTo>
                  <a:lnTo>
                    <a:pt x="396406" y="1275154"/>
                  </a:lnTo>
                  <a:lnTo>
                    <a:pt x="438329" y="1292047"/>
                  </a:lnTo>
                  <a:lnTo>
                    <a:pt x="481604" y="1306120"/>
                  </a:lnTo>
                  <a:lnTo>
                    <a:pt x="526121" y="1317263"/>
                  </a:lnTo>
                  <a:lnTo>
                    <a:pt x="571765" y="1325361"/>
                  </a:lnTo>
                  <a:lnTo>
                    <a:pt x="618425" y="1330303"/>
                  </a:lnTo>
                  <a:lnTo>
                    <a:pt x="665988" y="1331976"/>
                  </a:lnTo>
                  <a:lnTo>
                    <a:pt x="713550" y="1330303"/>
                  </a:lnTo>
                  <a:lnTo>
                    <a:pt x="760210" y="1325361"/>
                  </a:lnTo>
                  <a:lnTo>
                    <a:pt x="805854" y="1317263"/>
                  </a:lnTo>
                  <a:lnTo>
                    <a:pt x="850371" y="1306120"/>
                  </a:lnTo>
                  <a:lnTo>
                    <a:pt x="893646" y="1292047"/>
                  </a:lnTo>
                  <a:lnTo>
                    <a:pt x="935569" y="1275154"/>
                  </a:lnTo>
                  <a:lnTo>
                    <a:pt x="976025" y="1255556"/>
                  </a:lnTo>
                  <a:lnTo>
                    <a:pt x="1014902" y="1233365"/>
                  </a:lnTo>
                  <a:lnTo>
                    <a:pt x="1052088" y="1208694"/>
                  </a:lnTo>
                  <a:lnTo>
                    <a:pt x="1087470" y="1181655"/>
                  </a:lnTo>
                  <a:lnTo>
                    <a:pt x="1120935" y="1152361"/>
                  </a:lnTo>
                  <a:lnTo>
                    <a:pt x="1152370" y="1120925"/>
                  </a:lnTo>
                  <a:lnTo>
                    <a:pt x="1181663" y="1087459"/>
                  </a:lnTo>
                  <a:lnTo>
                    <a:pt x="1208701" y="1052077"/>
                  </a:lnTo>
                  <a:lnTo>
                    <a:pt x="1233371" y="1014891"/>
                  </a:lnTo>
                  <a:lnTo>
                    <a:pt x="1255561" y="976014"/>
                  </a:lnTo>
                  <a:lnTo>
                    <a:pt x="1275158" y="935558"/>
                  </a:lnTo>
                  <a:lnTo>
                    <a:pt x="1292050" y="893636"/>
                  </a:lnTo>
                  <a:lnTo>
                    <a:pt x="1306122" y="850362"/>
                  </a:lnTo>
                  <a:lnTo>
                    <a:pt x="1317264" y="805847"/>
                  </a:lnTo>
                  <a:lnTo>
                    <a:pt x="1325362" y="760204"/>
                  </a:lnTo>
                  <a:lnTo>
                    <a:pt x="1330303" y="713547"/>
                  </a:lnTo>
                  <a:lnTo>
                    <a:pt x="1331976" y="665988"/>
                  </a:lnTo>
                  <a:lnTo>
                    <a:pt x="1330303" y="618428"/>
                  </a:lnTo>
                  <a:lnTo>
                    <a:pt x="1325362" y="571771"/>
                  </a:lnTo>
                  <a:lnTo>
                    <a:pt x="1317264" y="526128"/>
                  </a:lnTo>
                  <a:lnTo>
                    <a:pt x="1306122" y="481613"/>
                  </a:lnTo>
                  <a:lnTo>
                    <a:pt x="1292050" y="438339"/>
                  </a:lnTo>
                  <a:lnTo>
                    <a:pt x="1275158" y="396417"/>
                  </a:lnTo>
                  <a:lnTo>
                    <a:pt x="1255561" y="355961"/>
                  </a:lnTo>
                  <a:lnTo>
                    <a:pt x="1233371" y="317084"/>
                  </a:lnTo>
                  <a:lnTo>
                    <a:pt x="1208701" y="279898"/>
                  </a:lnTo>
                  <a:lnTo>
                    <a:pt x="1181663" y="244516"/>
                  </a:lnTo>
                  <a:lnTo>
                    <a:pt x="1152370" y="211050"/>
                  </a:lnTo>
                  <a:lnTo>
                    <a:pt x="1120935" y="179614"/>
                  </a:lnTo>
                  <a:lnTo>
                    <a:pt x="1087470" y="150320"/>
                  </a:lnTo>
                  <a:lnTo>
                    <a:pt x="1052088" y="123281"/>
                  </a:lnTo>
                  <a:lnTo>
                    <a:pt x="1014902" y="98610"/>
                  </a:lnTo>
                  <a:lnTo>
                    <a:pt x="976025" y="76419"/>
                  </a:lnTo>
                  <a:lnTo>
                    <a:pt x="935569" y="56821"/>
                  </a:lnTo>
                  <a:lnTo>
                    <a:pt x="893646" y="39928"/>
                  </a:lnTo>
                  <a:lnTo>
                    <a:pt x="850371" y="25855"/>
                  </a:lnTo>
                  <a:lnTo>
                    <a:pt x="805854" y="14712"/>
                  </a:lnTo>
                  <a:lnTo>
                    <a:pt x="760210" y="6614"/>
                  </a:lnTo>
                  <a:lnTo>
                    <a:pt x="713550" y="1672"/>
                  </a:lnTo>
                  <a:lnTo>
                    <a:pt x="665988" y="0"/>
                  </a:lnTo>
                  <a:close/>
                </a:path>
              </a:pathLst>
            </a:custGeom>
            <a:solidFill>
              <a:srgbClr val="4471C4"/>
            </a:solidFill>
          </p:spPr>
          <p:txBody>
            <a:bodyPr wrap="square" lIns="0" tIns="0" rIns="0" bIns="0" rtlCol="0"/>
            <a:lstStyle/>
            <a:p>
              <a:endParaRPr/>
            </a:p>
          </p:txBody>
        </p:sp>
        <p:sp>
          <p:nvSpPr>
            <p:cNvPr id="7" name="object 7"/>
            <p:cNvSpPr/>
            <p:nvPr/>
          </p:nvSpPr>
          <p:spPr>
            <a:xfrm>
              <a:off x="0" y="1341119"/>
              <a:ext cx="1332230" cy="1332230"/>
            </a:xfrm>
            <a:custGeom>
              <a:avLst/>
              <a:gdLst/>
              <a:ahLst/>
              <a:cxnLst/>
              <a:rect l="l" t="t" r="r" b="b"/>
              <a:pathLst>
                <a:path w="1332230" h="1332230">
                  <a:moveTo>
                    <a:pt x="0" y="665988"/>
                  </a:moveTo>
                  <a:lnTo>
                    <a:pt x="1672" y="618428"/>
                  </a:lnTo>
                  <a:lnTo>
                    <a:pt x="6613" y="571771"/>
                  </a:lnTo>
                  <a:lnTo>
                    <a:pt x="14711" y="526128"/>
                  </a:lnTo>
                  <a:lnTo>
                    <a:pt x="25853" y="481613"/>
                  </a:lnTo>
                  <a:lnTo>
                    <a:pt x="39925" y="438339"/>
                  </a:lnTo>
                  <a:lnTo>
                    <a:pt x="56817" y="396417"/>
                  </a:lnTo>
                  <a:lnTo>
                    <a:pt x="76414" y="355961"/>
                  </a:lnTo>
                  <a:lnTo>
                    <a:pt x="98604" y="317084"/>
                  </a:lnTo>
                  <a:lnTo>
                    <a:pt x="123274" y="279898"/>
                  </a:lnTo>
                  <a:lnTo>
                    <a:pt x="150312" y="244516"/>
                  </a:lnTo>
                  <a:lnTo>
                    <a:pt x="179605" y="211050"/>
                  </a:lnTo>
                  <a:lnTo>
                    <a:pt x="211040" y="179614"/>
                  </a:lnTo>
                  <a:lnTo>
                    <a:pt x="244505" y="150320"/>
                  </a:lnTo>
                  <a:lnTo>
                    <a:pt x="279887" y="123281"/>
                  </a:lnTo>
                  <a:lnTo>
                    <a:pt x="317073" y="98610"/>
                  </a:lnTo>
                  <a:lnTo>
                    <a:pt x="355950" y="76419"/>
                  </a:lnTo>
                  <a:lnTo>
                    <a:pt x="396406" y="56821"/>
                  </a:lnTo>
                  <a:lnTo>
                    <a:pt x="438329" y="39928"/>
                  </a:lnTo>
                  <a:lnTo>
                    <a:pt x="481604" y="25855"/>
                  </a:lnTo>
                  <a:lnTo>
                    <a:pt x="526121" y="14712"/>
                  </a:lnTo>
                  <a:lnTo>
                    <a:pt x="571765" y="6614"/>
                  </a:lnTo>
                  <a:lnTo>
                    <a:pt x="618425" y="1672"/>
                  </a:lnTo>
                  <a:lnTo>
                    <a:pt x="665988" y="0"/>
                  </a:lnTo>
                  <a:lnTo>
                    <a:pt x="713550" y="1672"/>
                  </a:lnTo>
                  <a:lnTo>
                    <a:pt x="760210" y="6614"/>
                  </a:lnTo>
                  <a:lnTo>
                    <a:pt x="805854" y="14712"/>
                  </a:lnTo>
                  <a:lnTo>
                    <a:pt x="850371" y="25855"/>
                  </a:lnTo>
                  <a:lnTo>
                    <a:pt x="893646" y="39928"/>
                  </a:lnTo>
                  <a:lnTo>
                    <a:pt x="935569" y="56821"/>
                  </a:lnTo>
                  <a:lnTo>
                    <a:pt x="976025" y="76419"/>
                  </a:lnTo>
                  <a:lnTo>
                    <a:pt x="1014902" y="98610"/>
                  </a:lnTo>
                  <a:lnTo>
                    <a:pt x="1052088" y="123281"/>
                  </a:lnTo>
                  <a:lnTo>
                    <a:pt x="1087470" y="150320"/>
                  </a:lnTo>
                  <a:lnTo>
                    <a:pt x="1120935" y="179614"/>
                  </a:lnTo>
                  <a:lnTo>
                    <a:pt x="1152370" y="211050"/>
                  </a:lnTo>
                  <a:lnTo>
                    <a:pt x="1181663" y="244516"/>
                  </a:lnTo>
                  <a:lnTo>
                    <a:pt x="1208701" y="279898"/>
                  </a:lnTo>
                  <a:lnTo>
                    <a:pt x="1233371" y="317084"/>
                  </a:lnTo>
                  <a:lnTo>
                    <a:pt x="1255561" y="355961"/>
                  </a:lnTo>
                  <a:lnTo>
                    <a:pt x="1275158" y="396417"/>
                  </a:lnTo>
                  <a:lnTo>
                    <a:pt x="1292050" y="438339"/>
                  </a:lnTo>
                  <a:lnTo>
                    <a:pt x="1306122" y="481613"/>
                  </a:lnTo>
                  <a:lnTo>
                    <a:pt x="1317264" y="526128"/>
                  </a:lnTo>
                  <a:lnTo>
                    <a:pt x="1325362" y="571771"/>
                  </a:lnTo>
                  <a:lnTo>
                    <a:pt x="1330303" y="618428"/>
                  </a:lnTo>
                  <a:lnTo>
                    <a:pt x="1331976" y="665988"/>
                  </a:lnTo>
                  <a:lnTo>
                    <a:pt x="1330303" y="713547"/>
                  </a:lnTo>
                  <a:lnTo>
                    <a:pt x="1325362" y="760204"/>
                  </a:lnTo>
                  <a:lnTo>
                    <a:pt x="1317264" y="805847"/>
                  </a:lnTo>
                  <a:lnTo>
                    <a:pt x="1306122" y="850362"/>
                  </a:lnTo>
                  <a:lnTo>
                    <a:pt x="1292050" y="893636"/>
                  </a:lnTo>
                  <a:lnTo>
                    <a:pt x="1275158" y="935558"/>
                  </a:lnTo>
                  <a:lnTo>
                    <a:pt x="1255561" y="976014"/>
                  </a:lnTo>
                  <a:lnTo>
                    <a:pt x="1233371" y="1014891"/>
                  </a:lnTo>
                  <a:lnTo>
                    <a:pt x="1208701" y="1052077"/>
                  </a:lnTo>
                  <a:lnTo>
                    <a:pt x="1181663" y="1087459"/>
                  </a:lnTo>
                  <a:lnTo>
                    <a:pt x="1152370" y="1120925"/>
                  </a:lnTo>
                  <a:lnTo>
                    <a:pt x="1120935" y="1152361"/>
                  </a:lnTo>
                  <a:lnTo>
                    <a:pt x="1087470" y="1181655"/>
                  </a:lnTo>
                  <a:lnTo>
                    <a:pt x="1052088" y="1208694"/>
                  </a:lnTo>
                  <a:lnTo>
                    <a:pt x="1014902" y="1233365"/>
                  </a:lnTo>
                  <a:lnTo>
                    <a:pt x="976025" y="1255556"/>
                  </a:lnTo>
                  <a:lnTo>
                    <a:pt x="935569" y="1275154"/>
                  </a:lnTo>
                  <a:lnTo>
                    <a:pt x="893646" y="1292047"/>
                  </a:lnTo>
                  <a:lnTo>
                    <a:pt x="850371" y="1306120"/>
                  </a:lnTo>
                  <a:lnTo>
                    <a:pt x="805854" y="1317263"/>
                  </a:lnTo>
                  <a:lnTo>
                    <a:pt x="760210" y="1325361"/>
                  </a:lnTo>
                  <a:lnTo>
                    <a:pt x="713550" y="1330303"/>
                  </a:lnTo>
                  <a:lnTo>
                    <a:pt x="665988" y="1331976"/>
                  </a:lnTo>
                  <a:lnTo>
                    <a:pt x="618425" y="1330303"/>
                  </a:lnTo>
                  <a:lnTo>
                    <a:pt x="571765" y="1325361"/>
                  </a:lnTo>
                  <a:lnTo>
                    <a:pt x="526121" y="1317263"/>
                  </a:lnTo>
                  <a:lnTo>
                    <a:pt x="481604" y="1306120"/>
                  </a:lnTo>
                  <a:lnTo>
                    <a:pt x="438329" y="1292047"/>
                  </a:lnTo>
                  <a:lnTo>
                    <a:pt x="396406" y="1275154"/>
                  </a:lnTo>
                  <a:lnTo>
                    <a:pt x="355950" y="1255556"/>
                  </a:lnTo>
                  <a:lnTo>
                    <a:pt x="317073" y="1233365"/>
                  </a:lnTo>
                  <a:lnTo>
                    <a:pt x="279887" y="1208694"/>
                  </a:lnTo>
                  <a:lnTo>
                    <a:pt x="244505" y="1181655"/>
                  </a:lnTo>
                  <a:lnTo>
                    <a:pt x="211040" y="1152361"/>
                  </a:lnTo>
                  <a:lnTo>
                    <a:pt x="179605" y="1120925"/>
                  </a:lnTo>
                  <a:lnTo>
                    <a:pt x="150312" y="1087459"/>
                  </a:lnTo>
                  <a:lnTo>
                    <a:pt x="123274" y="1052077"/>
                  </a:lnTo>
                  <a:lnTo>
                    <a:pt x="98604" y="1014891"/>
                  </a:lnTo>
                  <a:lnTo>
                    <a:pt x="76414" y="976014"/>
                  </a:lnTo>
                  <a:lnTo>
                    <a:pt x="56817" y="935558"/>
                  </a:lnTo>
                  <a:lnTo>
                    <a:pt x="39925" y="893636"/>
                  </a:lnTo>
                  <a:lnTo>
                    <a:pt x="25853" y="850362"/>
                  </a:lnTo>
                  <a:lnTo>
                    <a:pt x="14711" y="805847"/>
                  </a:lnTo>
                  <a:lnTo>
                    <a:pt x="6613" y="760204"/>
                  </a:lnTo>
                  <a:lnTo>
                    <a:pt x="1672" y="713547"/>
                  </a:lnTo>
                  <a:lnTo>
                    <a:pt x="0" y="665988"/>
                  </a:lnTo>
                  <a:close/>
                </a:path>
              </a:pathLst>
            </a:custGeom>
            <a:ln w="12192">
              <a:solidFill>
                <a:srgbClr val="2E528F"/>
              </a:solidFill>
            </a:ln>
          </p:spPr>
          <p:txBody>
            <a:bodyPr wrap="square" lIns="0" tIns="0" rIns="0" bIns="0" rtlCol="0"/>
            <a:lstStyle/>
            <a:p>
              <a:endParaRPr/>
            </a:p>
          </p:txBody>
        </p:sp>
      </p:grpSp>
      <p:sp>
        <p:nvSpPr>
          <p:cNvPr id="8" name="object 8"/>
          <p:cNvSpPr txBox="1">
            <a:spLocks noGrp="1"/>
          </p:cNvSpPr>
          <p:nvPr>
            <p:ph type="ctrTitle"/>
          </p:nvPr>
        </p:nvSpPr>
        <p:spPr>
          <a:prstGeom prst="rect">
            <a:avLst/>
          </a:prstGeom>
        </p:spPr>
        <p:txBody>
          <a:bodyPr vert="horz" wrap="square" lIns="0" tIns="12065" rIns="0" bIns="0" rtlCol="0">
            <a:spAutoFit/>
          </a:bodyPr>
          <a:lstStyle/>
          <a:p>
            <a:pPr marL="12700">
              <a:lnSpc>
                <a:spcPct val="100000"/>
              </a:lnSpc>
              <a:spcBef>
                <a:spcPts val="95"/>
              </a:spcBef>
            </a:pPr>
            <a:r>
              <a:rPr lang="fr-CM" sz="8800" b="0" spc="-50" dirty="0">
                <a:solidFill>
                  <a:srgbClr val="FFFFFF"/>
                </a:solidFill>
                <a:latin typeface="Arial"/>
                <a:cs typeface="Arial"/>
              </a:rPr>
              <a:t>6</a:t>
            </a:r>
            <a:endParaRPr sz="8800" dirty="0">
              <a:latin typeface="Arial"/>
              <a:cs typeface="Arial"/>
            </a:endParaRPr>
          </a:p>
        </p:txBody>
      </p:sp>
    </p:spTree>
    <p:extLst>
      <p:ext uri="{BB962C8B-B14F-4D97-AF65-F5344CB8AC3E}">
        <p14:creationId xmlns:p14="http://schemas.microsoft.com/office/powerpoint/2010/main" val="950039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17201" y="418878"/>
            <a:ext cx="2971800" cy="689291"/>
          </a:xfrm>
          <a:prstGeom prst="rect">
            <a:avLst/>
          </a:prstGeom>
        </p:spPr>
        <p:txBody>
          <a:bodyPr vert="horz" wrap="square" lIns="0" tIns="12065" rIns="0" bIns="0" rtlCol="0">
            <a:spAutoFit/>
          </a:bodyPr>
          <a:lstStyle/>
          <a:p>
            <a:pPr marL="12700" algn="ctr">
              <a:lnSpc>
                <a:spcPct val="100000"/>
              </a:lnSpc>
              <a:spcBef>
                <a:spcPts val="95"/>
              </a:spcBef>
            </a:pPr>
            <a:r>
              <a:rPr lang="fr-CM" sz="4400" b="1" spc="-10" dirty="0">
                <a:latin typeface="Cambria"/>
                <a:cs typeface="Cambria"/>
              </a:rPr>
              <a:t>IMPACT</a:t>
            </a:r>
            <a:endParaRPr sz="4400" dirty="0">
              <a:latin typeface="Cambria"/>
              <a:cs typeface="Cambria"/>
            </a:endParaRPr>
          </a:p>
        </p:txBody>
      </p:sp>
      <p:sp>
        <p:nvSpPr>
          <p:cNvPr id="3" name="object 3"/>
          <p:cNvSpPr txBox="1"/>
          <p:nvPr/>
        </p:nvSpPr>
        <p:spPr>
          <a:xfrm>
            <a:off x="8226043" y="5970828"/>
            <a:ext cx="153670" cy="177800"/>
          </a:xfrm>
          <a:prstGeom prst="rect">
            <a:avLst/>
          </a:prstGeom>
        </p:spPr>
        <p:txBody>
          <a:bodyPr vert="horz" wrap="square" lIns="0" tIns="12065" rIns="0" bIns="0" rtlCol="0">
            <a:spAutoFit/>
          </a:bodyPr>
          <a:lstStyle/>
          <a:p>
            <a:pPr marL="12700">
              <a:lnSpc>
                <a:spcPct val="100000"/>
              </a:lnSpc>
              <a:spcBef>
                <a:spcPts val="95"/>
              </a:spcBef>
            </a:pPr>
            <a:r>
              <a:rPr sz="1000" spc="-25" dirty="0">
                <a:solidFill>
                  <a:srgbClr val="404040"/>
                </a:solidFill>
                <a:latin typeface="Calibri"/>
                <a:cs typeface="Calibri"/>
              </a:rPr>
              <a:t>29</a:t>
            </a:r>
            <a:endParaRPr sz="1000">
              <a:latin typeface="Calibri"/>
              <a:cs typeface="Calibri"/>
            </a:endParaRPr>
          </a:p>
        </p:txBody>
      </p:sp>
      <p:pic>
        <p:nvPicPr>
          <p:cNvPr id="4" name="object 4"/>
          <p:cNvPicPr/>
          <p:nvPr/>
        </p:nvPicPr>
        <p:blipFill>
          <a:blip r:embed="rId2" cstate="print"/>
          <a:stretch>
            <a:fillRect/>
          </a:stretch>
        </p:blipFill>
        <p:spPr>
          <a:xfrm>
            <a:off x="7720329" y="327610"/>
            <a:ext cx="611124" cy="763524"/>
          </a:xfrm>
          <a:prstGeom prst="rect">
            <a:avLst/>
          </a:prstGeom>
        </p:spPr>
      </p:pic>
      <p:sp>
        <p:nvSpPr>
          <p:cNvPr id="5" name="object 5"/>
          <p:cNvSpPr txBox="1"/>
          <p:nvPr/>
        </p:nvSpPr>
        <p:spPr>
          <a:xfrm>
            <a:off x="243204" y="1406524"/>
            <a:ext cx="8519795" cy="5122556"/>
          </a:xfrm>
          <a:prstGeom prst="rect">
            <a:avLst/>
          </a:prstGeom>
        </p:spPr>
        <p:txBody>
          <a:bodyPr vert="horz" wrap="square" lIns="0" tIns="13335" rIns="0" bIns="0" rtlCol="0">
            <a:spAutoFit/>
          </a:bodyPr>
          <a:lstStyle/>
          <a:p>
            <a:pPr marL="355600" marR="36830" indent="-342900" algn="just">
              <a:lnSpc>
                <a:spcPct val="100000"/>
              </a:lnSpc>
              <a:spcBef>
                <a:spcPts val="105"/>
              </a:spcBef>
              <a:buFont typeface="Arial"/>
              <a:buChar char="•"/>
              <a:tabLst>
                <a:tab pos="355600" algn="l"/>
              </a:tabLst>
            </a:pPr>
            <a:r>
              <a:rPr lang="fr-FR" sz="2400" dirty="0">
                <a:effectLst/>
                <a:latin typeface="Cambria" panose="02040503050406030204" pitchFamily="18" charset="0"/>
                <a:ea typeface="Cambria" panose="02040503050406030204" pitchFamily="18" charset="0"/>
                <a:cs typeface="Times New Roman" panose="02020603050405020304" pitchFamily="18" charset="0"/>
              </a:rPr>
              <a:t>Planification et de priorisation des objective ses projets d’investissements publics.</a:t>
            </a:r>
          </a:p>
          <a:p>
            <a:pPr marL="12700" marR="36830" algn="just">
              <a:lnSpc>
                <a:spcPct val="100000"/>
              </a:lnSpc>
              <a:spcBef>
                <a:spcPts val="105"/>
              </a:spcBef>
              <a:tabLst>
                <a:tab pos="355600" algn="l"/>
              </a:tabLst>
            </a:pPr>
            <a:endParaRPr lang="fr-FR" sz="500" dirty="0">
              <a:effectLst/>
              <a:latin typeface="Cambria" panose="02040503050406030204" pitchFamily="18" charset="0"/>
              <a:ea typeface="Cambria" panose="02040503050406030204" pitchFamily="18" charset="0"/>
              <a:cs typeface="Times New Roman" panose="02020603050405020304" pitchFamily="18" charset="0"/>
            </a:endParaRPr>
          </a:p>
          <a:p>
            <a:pPr marL="355600" marR="36830" indent="-342900" algn="just">
              <a:lnSpc>
                <a:spcPct val="100000"/>
              </a:lnSpc>
              <a:spcBef>
                <a:spcPts val="105"/>
              </a:spcBef>
              <a:buFont typeface="Arial"/>
              <a:buChar char="•"/>
              <a:tabLst>
                <a:tab pos="355600" algn="l"/>
              </a:tabLst>
            </a:pPr>
            <a:r>
              <a:rPr lang="fr-FR" sz="2400" dirty="0">
                <a:effectLst/>
                <a:latin typeface="Cambria" panose="02040503050406030204" pitchFamily="18" charset="0"/>
                <a:ea typeface="Cambria" panose="02040503050406030204" pitchFamily="18" charset="0"/>
                <a:cs typeface="Times New Roman" panose="02020603050405020304" pitchFamily="18" charset="0"/>
              </a:rPr>
              <a:t>La disponibilité des informations réelles et actualisées sur les états des infrastructures socio-économiques de la commune;</a:t>
            </a:r>
          </a:p>
          <a:p>
            <a:pPr marL="12700" marR="36830" algn="just">
              <a:lnSpc>
                <a:spcPct val="100000"/>
              </a:lnSpc>
              <a:spcBef>
                <a:spcPts val="105"/>
              </a:spcBef>
              <a:tabLst>
                <a:tab pos="355600" algn="l"/>
              </a:tabLst>
            </a:pPr>
            <a:endParaRPr lang="fr-FR" sz="500" dirty="0">
              <a:effectLst/>
              <a:latin typeface="Cambria" panose="02040503050406030204" pitchFamily="18" charset="0"/>
              <a:ea typeface="Cambria" panose="02040503050406030204" pitchFamily="18" charset="0"/>
              <a:cs typeface="Times New Roman" panose="02020603050405020304" pitchFamily="18" charset="0"/>
            </a:endParaRPr>
          </a:p>
          <a:p>
            <a:pPr marL="355600" marR="36830" indent="-342900" algn="just">
              <a:lnSpc>
                <a:spcPct val="100000"/>
              </a:lnSpc>
              <a:spcBef>
                <a:spcPts val="105"/>
              </a:spcBef>
              <a:buFont typeface="Arial"/>
              <a:buChar char="•"/>
              <a:tabLst>
                <a:tab pos="355600" algn="l"/>
              </a:tabLst>
            </a:pPr>
            <a:r>
              <a:rPr lang="fr-CM" sz="2400" dirty="0">
                <a:latin typeface="Cambria" panose="02040503050406030204" pitchFamily="18" charset="0"/>
                <a:ea typeface="Cambria" panose="02040503050406030204" pitchFamily="18" charset="0"/>
                <a:cs typeface="Cambria"/>
              </a:rPr>
              <a:t>La prise en compte </a:t>
            </a:r>
            <a:r>
              <a:rPr lang="fr-FR" sz="2400" dirty="0">
                <a:effectLst/>
                <a:latin typeface="Cambria" panose="02040503050406030204" pitchFamily="18" charset="0"/>
                <a:ea typeface="Cambria" panose="02040503050406030204" pitchFamily="18" charset="0"/>
                <a:cs typeface="Times New Roman" panose="02020603050405020304" pitchFamily="18" charset="0"/>
              </a:rPr>
              <a:t>dans les politiques publiques déployées, les populations, les quartiers et villages qui étaient défavorisés afin de réduire au maximum les disparités observées.</a:t>
            </a:r>
          </a:p>
          <a:p>
            <a:pPr marL="12700" marR="36830" algn="just">
              <a:lnSpc>
                <a:spcPct val="100000"/>
              </a:lnSpc>
              <a:spcBef>
                <a:spcPts val="105"/>
              </a:spcBef>
              <a:tabLst>
                <a:tab pos="355600" algn="l"/>
              </a:tabLst>
            </a:pPr>
            <a:endParaRPr lang="fr-FR" sz="500" dirty="0">
              <a:effectLst/>
              <a:latin typeface="Cambria" panose="02040503050406030204" pitchFamily="18" charset="0"/>
              <a:ea typeface="Cambria" panose="02040503050406030204" pitchFamily="18" charset="0"/>
              <a:cs typeface="Times New Roman" panose="02020603050405020304" pitchFamily="18" charset="0"/>
            </a:endParaRPr>
          </a:p>
          <a:p>
            <a:pPr marL="355600" marR="36830" indent="-342900" algn="just">
              <a:lnSpc>
                <a:spcPct val="100000"/>
              </a:lnSpc>
              <a:spcBef>
                <a:spcPts val="105"/>
              </a:spcBef>
              <a:buFont typeface="Arial"/>
              <a:buChar char="•"/>
              <a:tabLst>
                <a:tab pos="355600" algn="l"/>
              </a:tabLst>
            </a:pPr>
            <a:r>
              <a:rPr lang="fr-FR" sz="2400" dirty="0">
                <a:effectLst/>
                <a:latin typeface="Cambria" panose="02040503050406030204" pitchFamily="18" charset="0"/>
                <a:ea typeface="Cambria" panose="02040503050406030204" pitchFamily="18" charset="0"/>
                <a:cs typeface="Times New Roman" panose="02020603050405020304" pitchFamily="18" charset="0"/>
              </a:rPr>
              <a:t>A travers les SIG, nous avons fixé géographiquement tous les contribuables de la Commune de Dschang et avons pu créer des fichiers de contribuables dans divers secteurs (Taxe d’Hygiène et de salubrité, l’Occupation Temporaire de la Voie Publique)</a:t>
            </a:r>
            <a:endParaRPr sz="2400" dirty="0">
              <a:latin typeface="Cambria" panose="02040503050406030204" pitchFamily="18" charset="0"/>
              <a:ea typeface="Cambria" panose="02040503050406030204" pitchFamily="18" charset="0"/>
              <a:cs typeface="Cambria"/>
            </a:endParaRPr>
          </a:p>
        </p:txBody>
      </p:sp>
      <p:grpSp>
        <p:nvGrpSpPr>
          <p:cNvPr id="7" name="object 7"/>
          <p:cNvGrpSpPr/>
          <p:nvPr/>
        </p:nvGrpSpPr>
        <p:grpSpPr>
          <a:xfrm>
            <a:off x="27432" y="22859"/>
            <a:ext cx="1347470" cy="1347470"/>
            <a:chOff x="27432" y="22859"/>
            <a:chExt cx="1347470" cy="1347470"/>
          </a:xfrm>
        </p:grpSpPr>
        <p:sp>
          <p:nvSpPr>
            <p:cNvPr id="8" name="object 8"/>
            <p:cNvSpPr/>
            <p:nvPr/>
          </p:nvSpPr>
          <p:spPr>
            <a:xfrm>
              <a:off x="35052" y="30479"/>
              <a:ext cx="1332230" cy="1332230"/>
            </a:xfrm>
            <a:custGeom>
              <a:avLst/>
              <a:gdLst/>
              <a:ahLst/>
              <a:cxnLst/>
              <a:rect l="l" t="t" r="r" b="b"/>
              <a:pathLst>
                <a:path w="1332230" h="1332230">
                  <a:moveTo>
                    <a:pt x="665988" y="0"/>
                  </a:moveTo>
                  <a:lnTo>
                    <a:pt x="618425" y="1672"/>
                  </a:lnTo>
                  <a:lnTo>
                    <a:pt x="571765" y="6614"/>
                  </a:lnTo>
                  <a:lnTo>
                    <a:pt x="526121" y="14712"/>
                  </a:lnTo>
                  <a:lnTo>
                    <a:pt x="481604" y="25855"/>
                  </a:lnTo>
                  <a:lnTo>
                    <a:pt x="438329" y="39928"/>
                  </a:lnTo>
                  <a:lnTo>
                    <a:pt x="396406" y="56821"/>
                  </a:lnTo>
                  <a:lnTo>
                    <a:pt x="355950" y="76419"/>
                  </a:lnTo>
                  <a:lnTo>
                    <a:pt x="317073" y="98610"/>
                  </a:lnTo>
                  <a:lnTo>
                    <a:pt x="279887" y="123281"/>
                  </a:lnTo>
                  <a:lnTo>
                    <a:pt x="244505" y="150320"/>
                  </a:lnTo>
                  <a:lnTo>
                    <a:pt x="211040" y="179614"/>
                  </a:lnTo>
                  <a:lnTo>
                    <a:pt x="179605" y="211050"/>
                  </a:lnTo>
                  <a:lnTo>
                    <a:pt x="150312" y="244516"/>
                  </a:lnTo>
                  <a:lnTo>
                    <a:pt x="123274" y="279898"/>
                  </a:lnTo>
                  <a:lnTo>
                    <a:pt x="98604" y="317084"/>
                  </a:lnTo>
                  <a:lnTo>
                    <a:pt x="76414" y="355961"/>
                  </a:lnTo>
                  <a:lnTo>
                    <a:pt x="56817" y="396417"/>
                  </a:lnTo>
                  <a:lnTo>
                    <a:pt x="39925" y="438339"/>
                  </a:lnTo>
                  <a:lnTo>
                    <a:pt x="25853" y="481613"/>
                  </a:lnTo>
                  <a:lnTo>
                    <a:pt x="14711" y="526128"/>
                  </a:lnTo>
                  <a:lnTo>
                    <a:pt x="6613" y="571771"/>
                  </a:lnTo>
                  <a:lnTo>
                    <a:pt x="1672" y="618428"/>
                  </a:lnTo>
                  <a:lnTo>
                    <a:pt x="0" y="665988"/>
                  </a:lnTo>
                  <a:lnTo>
                    <a:pt x="1672" y="713547"/>
                  </a:lnTo>
                  <a:lnTo>
                    <a:pt x="6613" y="760204"/>
                  </a:lnTo>
                  <a:lnTo>
                    <a:pt x="14711" y="805847"/>
                  </a:lnTo>
                  <a:lnTo>
                    <a:pt x="25853" y="850362"/>
                  </a:lnTo>
                  <a:lnTo>
                    <a:pt x="39925" y="893636"/>
                  </a:lnTo>
                  <a:lnTo>
                    <a:pt x="56817" y="935558"/>
                  </a:lnTo>
                  <a:lnTo>
                    <a:pt x="76414" y="976014"/>
                  </a:lnTo>
                  <a:lnTo>
                    <a:pt x="98604" y="1014891"/>
                  </a:lnTo>
                  <a:lnTo>
                    <a:pt x="123274" y="1052077"/>
                  </a:lnTo>
                  <a:lnTo>
                    <a:pt x="150312" y="1087459"/>
                  </a:lnTo>
                  <a:lnTo>
                    <a:pt x="179605" y="1120925"/>
                  </a:lnTo>
                  <a:lnTo>
                    <a:pt x="211040" y="1152361"/>
                  </a:lnTo>
                  <a:lnTo>
                    <a:pt x="244505" y="1181655"/>
                  </a:lnTo>
                  <a:lnTo>
                    <a:pt x="279887" y="1208694"/>
                  </a:lnTo>
                  <a:lnTo>
                    <a:pt x="317073" y="1233365"/>
                  </a:lnTo>
                  <a:lnTo>
                    <a:pt x="355950" y="1255556"/>
                  </a:lnTo>
                  <a:lnTo>
                    <a:pt x="396406" y="1275154"/>
                  </a:lnTo>
                  <a:lnTo>
                    <a:pt x="438329" y="1292047"/>
                  </a:lnTo>
                  <a:lnTo>
                    <a:pt x="481604" y="1306120"/>
                  </a:lnTo>
                  <a:lnTo>
                    <a:pt x="526121" y="1317263"/>
                  </a:lnTo>
                  <a:lnTo>
                    <a:pt x="571765" y="1325361"/>
                  </a:lnTo>
                  <a:lnTo>
                    <a:pt x="618425" y="1330303"/>
                  </a:lnTo>
                  <a:lnTo>
                    <a:pt x="665988" y="1331976"/>
                  </a:lnTo>
                  <a:lnTo>
                    <a:pt x="713550" y="1330303"/>
                  </a:lnTo>
                  <a:lnTo>
                    <a:pt x="760210" y="1325361"/>
                  </a:lnTo>
                  <a:lnTo>
                    <a:pt x="805854" y="1317263"/>
                  </a:lnTo>
                  <a:lnTo>
                    <a:pt x="850371" y="1306120"/>
                  </a:lnTo>
                  <a:lnTo>
                    <a:pt x="893646" y="1292047"/>
                  </a:lnTo>
                  <a:lnTo>
                    <a:pt x="935569" y="1275154"/>
                  </a:lnTo>
                  <a:lnTo>
                    <a:pt x="976025" y="1255556"/>
                  </a:lnTo>
                  <a:lnTo>
                    <a:pt x="1014902" y="1233365"/>
                  </a:lnTo>
                  <a:lnTo>
                    <a:pt x="1052088" y="1208694"/>
                  </a:lnTo>
                  <a:lnTo>
                    <a:pt x="1087470" y="1181655"/>
                  </a:lnTo>
                  <a:lnTo>
                    <a:pt x="1120935" y="1152361"/>
                  </a:lnTo>
                  <a:lnTo>
                    <a:pt x="1152370" y="1120925"/>
                  </a:lnTo>
                  <a:lnTo>
                    <a:pt x="1181663" y="1087459"/>
                  </a:lnTo>
                  <a:lnTo>
                    <a:pt x="1208701" y="1052077"/>
                  </a:lnTo>
                  <a:lnTo>
                    <a:pt x="1233371" y="1014891"/>
                  </a:lnTo>
                  <a:lnTo>
                    <a:pt x="1255561" y="976014"/>
                  </a:lnTo>
                  <a:lnTo>
                    <a:pt x="1275158" y="935558"/>
                  </a:lnTo>
                  <a:lnTo>
                    <a:pt x="1292050" y="893636"/>
                  </a:lnTo>
                  <a:lnTo>
                    <a:pt x="1306122" y="850362"/>
                  </a:lnTo>
                  <a:lnTo>
                    <a:pt x="1317264" y="805847"/>
                  </a:lnTo>
                  <a:lnTo>
                    <a:pt x="1325362" y="760204"/>
                  </a:lnTo>
                  <a:lnTo>
                    <a:pt x="1330303" y="713547"/>
                  </a:lnTo>
                  <a:lnTo>
                    <a:pt x="1331976" y="665988"/>
                  </a:lnTo>
                  <a:lnTo>
                    <a:pt x="1330303" y="618428"/>
                  </a:lnTo>
                  <a:lnTo>
                    <a:pt x="1325362" y="571771"/>
                  </a:lnTo>
                  <a:lnTo>
                    <a:pt x="1317264" y="526128"/>
                  </a:lnTo>
                  <a:lnTo>
                    <a:pt x="1306122" y="481613"/>
                  </a:lnTo>
                  <a:lnTo>
                    <a:pt x="1292050" y="438339"/>
                  </a:lnTo>
                  <a:lnTo>
                    <a:pt x="1275158" y="396417"/>
                  </a:lnTo>
                  <a:lnTo>
                    <a:pt x="1255561" y="355961"/>
                  </a:lnTo>
                  <a:lnTo>
                    <a:pt x="1233371" y="317084"/>
                  </a:lnTo>
                  <a:lnTo>
                    <a:pt x="1208701" y="279898"/>
                  </a:lnTo>
                  <a:lnTo>
                    <a:pt x="1181663" y="244516"/>
                  </a:lnTo>
                  <a:lnTo>
                    <a:pt x="1152370" y="211050"/>
                  </a:lnTo>
                  <a:lnTo>
                    <a:pt x="1120935" y="179614"/>
                  </a:lnTo>
                  <a:lnTo>
                    <a:pt x="1087470" y="150320"/>
                  </a:lnTo>
                  <a:lnTo>
                    <a:pt x="1052088" y="123281"/>
                  </a:lnTo>
                  <a:lnTo>
                    <a:pt x="1014902" y="98610"/>
                  </a:lnTo>
                  <a:lnTo>
                    <a:pt x="976025" y="76419"/>
                  </a:lnTo>
                  <a:lnTo>
                    <a:pt x="935569" y="56821"/>
                  </a:lnTo>
                  <a:lnTo>
                    <a:pt x="893646" y="39928"/>
                  </a:lnTo>
                  <a:lnTo>
                    <a:pt x="850371" y="25855"/>
                  </a:lnTo>
                  <a:lnTo>
                    <a:pt x="805854" y="14712"/>
                  </a:lnTo>
                  <a:lnTo>
                    <a:pt x="760210" y="6614"/>
                  </a:lnTo>
                  <a:lnTo>
                    <a:pt x="713550" y="1672"/>
                  </a:lnTo>
                  <a:lnTo>
                    <a:pt x="665988" y="0"/>
                  </a:lnTo>
                  <a:close/>
                </a:path>
              </a:pathLst>
            </a:custGeom>
            <a:solidFill>
              <a:srgbClr val="2EA2ED"/>
            </a:solidFill>
          </p:spPr>
          <p:txBody>
            <a:bodyPr wrap="square" lIns="0" tIns="0" rIns="0" bIns="0" rtlCol="0"/>
            <a:lstStyle/>
            <a:p>
              <a:endParaRPr/>
            </a:p>
          </p:txBody>
        </p:sp>
        <p:sp>
          <p:nvSpPr>
            <p:cNvPr id="9" name="object 9"/>
            <p:cNvSpPr/>
            <p:nvPr/>
          </p:nvSpPr>
          <p:spPr>
            <a:xfrm>
              <a:off x="35052" y="30479"/>
              <a:ext cx="1332230" cy="1332230"/>
            </a:xfrm>
            <a:custGeom>
              <a:avLst/>
              <a:gdLst/>
              <a:ahLst/>
              <a:cxnLst/>
              <a:rect l="l" t="t" r="r" b="b"/>
              <a:pathLst>
                <a:path w="1332230" h="1332230">
                  <a:moveTo>
                    <a:pt x="0" y="665988"/>
                  </a:moveTo>
                  <a:lnTo>
                    <a:pt x="1672" y="618428"/>
                  </a:lnTo>
                  <a:lnTo>
                    <a:pt x="6613" y="571771"/>
                  </a:lnTo>
                  <a:lnTo>
                    <a:pt x="14711" y="526128"/>
                  </a:lnTo>
                  <a:lnTo>
                    <a:pt x="25853" y="481613"/>
                  </a:lnTo>
                  <a:lnTo>
                    <a:pt x="39925" y="438339"/>
                  </a:lnTo>
                  <a:lnTo>
                    <a:pt x="56817" y="396417"/>
                  </a:lnTo>
                  <a:lnTo>
                    <a:pt x="76414" y="355961"/>
                  </a:lnTo>
                  <a:lnTo>
                    <a:pt x="98604" y="317084"/>
                  </a:lnTo>
                  <a:lnTo>
                    <a:pt x="123274" y="279898"/>
                  </a:lnTo>
                  <a:lnTo>
                    <a:pt x="150312" y="244516"/>
                  </a:lnTo>
                  <a:lnTo>
                    <a:pt x="179605" y="211050"/>
                  </a:lnTo>
                  <a:lnTo>
                    <a:pt x="211040" y="179614"/>
                  </a:lnTo>
                  <a:lnTo>
                    <a:pt x="244505" y="150320"/>
                  </a:lnTo>
                  <a:lnTo>
                    <a:pt x="279887" y="123281"/>
                  </a:lnTo>
                  <a:lnTo>
                    <a:pt x="317073" y="98610"/>
                  </a:lnTo>
                  <a:lnTo>
                    <a:pt x="355950" y="76419"/>
                  </a:lnTo>
                  <a:lnTo>
                    <a:pt x="396406" y="56821"/>
                  </a:lnTo>
                  <a:lnTo>
                    <a:pt x="438329" y="39928"/>
                  </a:lnTo>
                  <a:lnTo>
                    <a:pt x="481604" y="25855"/>
                  </a:lnTo>
                  <a:lnTo>
                    <a:pt x="526121" y="14712"/>
                  </a:lnTo>
                  <a:lnTo>
                    <a:pt x="571765" y="6614"/>
                  </a:lnTo>
                  <a:lnTo>
                    <a:pt x="618425" y="1672"/>
                  </a:lnTo>
                  <a:lnTo>
                    <a:pt x="665988" y="0"/>
                  </a:lnTo>
                  <a:lnTo>
                    <a:pt x="713550" y="1672"/>
                  </a:lnTo>
                  <a:lnTo>
                    <a:pt x="760210" y="6614"/>
                  </a:lnTo>
                  <a:lnTo>
                    <a:pt x="805854" y="14712"/>
                  </a:lnTo>
                  <a:lnTo>
                    <a:pt x="850371" y="25855"/>
                  </a:lnTo>
                  <a:lnTo>
                    <a:pt x="893646" y="39928"/>
                  </a:lnTo>
                  <a:lnTo>
                    <a:pt x="935569" y="56821"/>
                  </a:lnTo>
                  <a:lnTo>
                    <a:pt x="976025" y="76419"/>
                  </a:lnTo>
                  <a:lnTo>
                    <a:pt x="1014902" y="98610"/>
                  </a:lnTo>
                  <a:lnTo>
                    <a:pt x="1052088" y="123281"/>
                  </a:lnTo>
                  <a:lnTo>
                    <a:pt x="1087470" y="150320"/>
                  </a:lnTo>
                  <a:lnTo>
                    <a:pt x="1120935" y="179614"/>
                  </a:lnTo>
                  <a:lnTo>
                    <a:pt x="1152370" y="211050"/>
                  </a:lnTo>
                  <a:lnTo>
                    <a:pt x="1181663" y="244516"/>
                  </a:lnTo>
                  <a:lnTo>
                    <a:pt x="1208701" y="279898"/>
                  </a:lnTo>
                  <a:lnTo>
                    <a:pt x="1233371" y="317084"/>
                  </a:lnTo>
                  <a:lnTo>
                    <a:pt x="1255561" y="355961"/>
                  </a:lnTo>
                  <a:lnTo>
                    <a:pt x="1275158" y="396417"/>
                  </a:lnTo>
                  <a:lnTo>
                    <a:pt x="1292050" y="438339"/>
                  </a:lnTo>
                  <a:lnTo>
                    <a:pt x="1306122" y="481613"/>
                  </a:lnTo>
                  <a:lnTo>
                    <a:pt x="1317264" y="526128"/>
                  </a:lnTo>
                  <a:lnTo>
                    <a:pt x="1325362" y="571771"/>
                  </a:lnTo>
                  <a:lnTo>
                    <a:pt x="1330303" y="618428"/>
                  </a:lnTo>
                  <a:lnTo>
                    <a:pt x="1331976" y="665988"/>
                  </a:lnTo>
                  <a:lnTo>
                    <a:pt x="1330303" y="713547"/>
                  </a:lnTo>
                  <a:lnTo>
                    <a:pt x="1325362" y="760204"/>
                  </a:lnTo>
                  <a:lnTo>
                    <a:pt x="1317264" y="805847"/>
                  </a:lnTo>
                  <a:lnTo>
                    <a:pt x="1306122" y="850362"/>
                  </a:lnTo>
                  <a:lnTo>
                    <a:pt x="1292050" y="893636"/>
                  </a:lnTo>
                  <a:lnTo>
                    <a:pt x="1275158" y="935558"/>
                  </a:lnTo>
                  <a:lnTo>
                    <a:pt x="1255561" y="976014"/>
                  </a:lnTo>
                  <a:lnTo>
                    <a:pt x="1233371" y="1014891"/>
                  </a:lnTo>
                  <a:lnTo>
                    <a:pt x="1208701" y="1052077"/>
                  </a:lnTo>
                  <a:lnTo>
                    <a:pt x="1181663" y="1087459"/>
                  </a:lnTo>
                  <a:lnTo>
                    <a:pt x="1152370" y="1120925"/>
                  </a:lnTo>
                  <a:lnTo>
                    <a:pt x="1120935" y="1152361"/>
                  </a:lnTo>
                  <a:lnTo>
                    <a:pt x="1087470" y="1181655"/>
                  </a:lnTo>
                  <a:lnTo>
                    <a:pt x="1052088" y="1208694"/>
                  </a:lnTo>
                  <a:lnTo>
                    <a:pt x="1014902" y="1233365"/>
                  </a:lnTo>
                  <a:lnTo>
                    <a:pt x="976025" y="1255556"/>
                  </a:lnTo>
                  <a:lnTo>
                    <a:pt x="935569" y="1275154"/>
                  </a:lnTo>
                  <a:lnTo>
                    <a:pt x="893646" y="1292047"/>
                  </a:lnTo>
                  <a:lnTo>
                    <a:pt x="850371" y="1306120"/>
                  </a:lnTo>
                  <a:lnTo>
                    <a:pt x="805854" y="1317263"/>
                  </a:lnTo>
                  <a:lnTo>
                    <a:pt x="760210" y="1325361"/>
                  </a:lnTo>
                  <a:lnTo>
                    <a:pt x="713550" y="1330303"/>
                  </a:lnTo>
                  <a:lnTo>
                    <a:pt x="665988" y="1331976"/>
                  </a:lnTo>
                  <a:lnTo>
                    <a:pt x="618425" y="1330303"/>
                  </a:lnTo>
                  <a:lnTo>
                    <a:pt x="571765" y="1325361"/>
                  </a:lnTo>
                  <a:lnTo>
                    <a:pt x="526121" y="1317263"/>
                  </a:lnTo>
                  <a:lnTo>
                    <a:pt x="481604" y="1306120"/>
                  </a:lnTo>
                  <a:lnTo>
                    <a:pt x="438329" y="1292047"/>
                  </a:lnTo>
                  <a:lnTo>
                    <a:pt x="396406" y="1275154"/>
                  </a:lnTo>
                  <a:lnTo>
                    <a:pt x="355950" y="1255556"/>
                  </a:lnTo>
                  <a:lnTo>
                    <a:pt x="317073" y="1233365"/>
                  </a:lnTo>
                  <a:lnTo>
                    <a:pt x="279887" y="1208694"/>
                  </a:lnTo>
                  <a:lnTo>
                    <a:pt x="244505" y="1181655"/>
                  </a:lnTo>
                  <a:lnTo>
                    <a:pt x="211040" y="1152361"/>
                  </a:lnTo>
                  <a:lnTo>
                    <a:pt x="179605" y="1120925"/>
                  </a:lnTo>
                  <a:lnTo>
                    <a:pt x="150312" y="1087459"/>
                  </a:lnTo>
                  <a:lnTo>
                    <a:pt x="123274" y="1052077"/>
                  </a:lnTo>
                  <a:lnTo>
                    <a:pt x="98604" y="1014891"/>
                  </a:lnTo>
                  <a:lnTo>
                    <a:pt x="76414" y="976014"/>
                  </a:lnTo>
                  <a:lnTo>
                    <a:pt x="56817" y="935558"/>
                  </a:lnTo>
                  <a:lnTo>
                    <a:pt x="39925" y="893636"/>
                  </a:lnTo>
                  <a:lnTo>
                    <a:pt x="25853" y="850362"/>
                  </a:lnTo>
                  <a:lnTo>
                    <a:pt x="14711" y="805847"/>
                  </a:lnTo>
                  <a:lnTo>
                    <a:pt x="6613" y="760204"/>
                  </a:lnTo>
                  <a:lnTo>
                    <a:pt x="1672" y="713547"/>
                  </a:lnTo>
                  <a:lnTo>
                    <a:pt x="0" y="665988"/>
                  </a:lnTo>
                  <a:close/>
                </a:path>
              </a:pathLst>
            </a:custGeom>
            <a:ln w="15240">
              <a:solidFill>
                <a:srgbClr val="1F77AE"/>
              </a:solidFill>
            </a:ln>
          </p:spPr>
          <p:txBody>
            <a:bodyPr wrap="square" lIns="0" tIns="0" rIns="0" bIns="0" rtlCol="0"/>
            <a:lstStyle/>
            <a:p>
              <a:endParaRPr/>
            </a:p>
          </p:txBody>
        </p:sp>
      </p:grpSp>
      <p:sp>
        <p:nvSpPr>
          <p:cNvPr id="10" name="object 10"/>
          <p:cNvSpPr txBox="1">
            <a:spLocks noGrp="1"/>
          </p:cNvSpPr>
          <p:nvPr>
            <p:ph type="title"/>
          </p:nvPr>
        </p:nvSpPr>
        <p:spPr>
          <a:xfrm>
            <a:off x="380187" y="-48945"/>
            <a:ext cx="641985" cy="1366520"/>
          </a:xfrm>
          <a:prstGeom prst="rect">
            <a:avLst/>
          </a:prstGeom>
        </p:spPr>
        <p:txBody>
          <a:bodyPr vert="horz" wrap="square" lIns="0" tIns="12065" rIns="0" bIns="0" rtlCol="0">
            <a:spAutoFit/>
          </a:bodyPr>
          <a:lstStyle/>
          <a:p>
            <a:pPr marL="12700">
              <a:lnSpc>
                <a:spcPct val="100000"/>
              </a:lnSpc>
              <a:spcBef>
                <a:spcPts val="95"/>
              </a:spcBef>
            </a:pPr>
            <a:r>
              <a:rPr sz="8800" b="0" spc="-50" dirty="0">
                <a:solidFill>
                  <a:srgbClr val="FFFFFF"/>
                </a:solidFill>
                <a:latin typeface="Tw Cen MT"/>
                <a:cs typeface="Tw Cen MT"/>
              </a:rPr>
              <a:t>6</a:t>
            </a:r>
            <a:endParaRPr sz="8800">
              <a:latin typeface="Tw Cen MT"/>
              <a:cs typeface="Tw Cen M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2147" y="642686"/>
            <a:ext cx="7565390" cy="574040"/>
          </a:xfrm>
          <a:prstGeom prst="rect">
            <a:avLst/>
          </a:prstGeom>
        </p:spPr>
        <p:txBody>
          <a:bodyPr vert="horz" wrap="square" lIns="0" tIns="12700" rIns="0" bIns="0" rtlCol="0">
            <a:spAutoFit/>
          </a:bodyPr>
          <a:lstStyle/>
          <a:p>
            <a:pPr marL="12700" algn="ctr">
              <a:lnSpc>
                <a:spcPct val="100000"/>
              </a:lnSpc>
              <a:spcBef>
                <a:spcPts val="100"/>
              </a:spcBef>
            </a:pPr>
            <a:r>
              <a:rPr sz="3600" dirty="0">
                <a:latin typeface="Tw Cen MT"/>
                <a:cs typeface="Tw Cen MT"/>
              </a:rPr>
              <a:t>CONCLUSION</a:t>
            </a:r>
          </a:p>
        </p:txBody>
      </p:sp>
      <p:sp>
        <p:nvSpPr>
          <p:cNvPr id="4" name="object 4"/>
          <p:cNvSpPr txBox="1"/>
          <p:nvPr/>
        </p:nvSpPr>
        <p:spPr>
          <a:xfrm>
            <a:off x="189611" y="1524000"/>
            <a:ext cx="8693150" cy="4675639"/>
          </a:xfrm>
          <a:prstGeom prst="rect">
            <a:avLst/>
          </a:prstGeom>
        </p:spPr>
        <p:txBody>
          <a:bodyPr vert="horz" wrap="square" lIns="0" tIns="12700" rIns="0" bIns="0" rtlCol="0">
            <a:spAutoFit/>
          </a:bodyPr>
          <a:lstStyle/>
          <a:p>
            <a:pPr marL="342900" indent="-342900" algn="just">
              <a:buFont typeface="Arial" panose="020B0604020202020204" pitchFamily="34" charset="0"/>
              <a:buChar char="•"/>
            </a:pPr>
            <a:r>
              <a:rPr lang="fr-CM" sz="2400" cap="none" dirty="0">
                <a:solidFill>
                  <a:schemeClr val="tx1"/>
                </a:solidFill>
                <a:effectLst/>
                <a:latin typeface="Comic Sans MS" panose="030F0702030302020204" pitchFamily="66" charset="0"/>
                <a:ea typeface="Aptos"/>
                <a:cs typeface="Times New Roman" panose="02020603050405020304" pitchFamily="18" charset="0"/>
              </a:rPr>
              <a:t>Enjeux complexes en matière de protection de données, de cohésion sociale et d’inclusion numérique.</a:t>
            </a:r>
          </a:p>
          <a:p>
            <a:pPr algn="just"/>
            <a:endParaRPr lang="fr-CM" sz="800" cap="none" dirty="0">
              <a:solidFill>
                <a:schemeClr val="tx1"/>
              </a:solidFill>
              <a:effectLst/>
              <a:latin typeface="Comic Sans MS" panose="030F0702030302020204" pitchFamily="66" charset="0"/>
              <a:ea typeface="Aptos"/>
              <a:cs typeface="Times New Roman" panose="02020603050405020304" pitchFamily="18" charset="0"/>
            </a:endParaRPr>
          </a:p>
          <a:p>
            <a:pPr marL="342900" indent="-342900" algn="just">
              <a:buFont typeface="Arial" panose="020B0604020202020204" pitchFamily="34" charset="0"/>
              <a:buChar char="•"/>
            </a:pPr>
            <a:r>
              <a:rPr lang="fr-CM" sz="2400" cap="none" dirty="0">
                <a:solidFill>
                  <a:schemeClr val="tx1"/>
                </a:solidFill>
                <a:effectLst/>
                <a:latin typeface="Comic Sans MS" panose="030F0702030302020204" pitchFamily="66" charset="0"/>
                <a:ea typeface="Aptos"/>
                <a:cs typeface="Times New Roman" panose="02020603050405020304" pitchFamily="18" charset="0"/>
              </a:rPr>
              <a:t>Néanmoins, les bénéfices potentiels notamment l’amélioration de la mobilité urbaine, la réduction de l’empreinte carbone et la participation citoyenne accrue, font des Smart Cities un modèle prometteur pour le développement de nos villes,</a:t>
            </a:r>
          </a:p>
          <a:p>
            <a:pPr algn="just"/>
            <a:endParaRPr lang="fr-CM" sz="800" cap="none" dirty="0">
              <a:solidFill>
                <a:schemeClr val="tx1"/>
              </a:solidFill>
              <a:effectLst/>
              <a:latin typeface="Comic Sans MS" panose="030F0702030302020204" pitchFamily="66" charset="0"/>
              <a:ea typeface="Aptos"/>
              <a:cs typeface="Times New Roman" panose="02020603050405020304" pitchFamily="18" charset="0"/>
            </a:endParaRPr>
          </a:p>
          <a:p>
            <a:pPr marL="342900" indent="-342900" algn="just">
              <a:buFont typeface="Arial" panose="020B0604020202020204" pitchFamily="34" charset="0"/>
              <a:buChar char="•"/>
            </a:pPr>
            <a:r>
              <a:rPr lang="fr-CM" sz="2400" cap="none" dirty="0">
                <a:solidFill>
                  <a:schemeClr val="tx1"/>
                </a:solidFill>
                <a:latin typeface="Comic Sans MS" panose="030F0702030302020204" pitchFamily="66" charset="0"/>
                <a:ea typeface="Aptos"/>
                <a:cs typeface="Times New Roman" panose="02020603050405020304" pitchFamily="18" charset="0"/>
              </a:rPr>
              <a:t>P</a:t>
            </a:r>
            <a:r>
              <a:rPr lang="fr-CM" sz="2400" cap="none" dirty="0">
                <a:solidFill>
                  <a:schemeClr val="tx1"/>
                </a:solidFill>
                <a:effectLst/>
                <a:latin typeface="Comic Sans MS" panose="030F0702030302020204" pitchFamily="66" charset="0"/>
                <a:ea typeface="Aptos"/>
                <a:cs typeface="Times New Roman" panose="02020603050405020304" pitchFamily="18" charset="0"/>
              </a:rPr>
              <a:t>articipation citoyenne à cette évolution technologique doit être le cœur de ces projets afin de garantir qu’ils répondent aux besoins spécifiques de chaque communauté et qu’ils contribuent à un développement urbain plus juste et durable.</a:t>
            </a:r>
            <a:endParaRPr lang="fr-CM" sz="2400" cap="none" dirty="0">
              <a:solidFill>
                <a:schemeClr val="tx1"/>
              </a:solidFill>
            </a:endParaRPr>
          </a:p>
        </p:txBody>
      </p:sp>
      <p:pic>
        <p:nvPicPr>
          <p:cNvPr id="5" name="object 5"/>
          <p:cNvPicPr/>
          <p:nvPr/>
        </p:nvPicPr>
        <p:blipFill>
          <a:blip r:embed="rId2" cstate="print"/>
          <a:stretch>
            <a:fillRect/>
          </a:stretch>
        </p:blipFill>
        <p:spPr>
          <a:xfrm>
            <a:off x="8496300" y="0"/>
            <a:ext cx="647700" cy="77876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5" name="object 5"/>
            <p:cNvPicPr/>
            <p:nvPr/>
          </p:nvPicPr>
          <p:blipFill>
            <a:blip r:embed="rId3" cstate="print"/>
            <a:stretch>
              <a:fillRect/>
            </a:stretch>
          </p:blipFill>
          <p:spPr>
            <a:xfrm>
              <a:off x="338241" y="2859935"/>
              <a:ext cx="1829563" cy="732427"/>
            </a:xfrm>
            <a:prstGeom prst="rect">
              <a:avLst/>
            </a:prstGeom>
          </p:spPr>
        </p:pic>
        <p:pic>
          <p:nvPicPr>
            <p:cNvPr id="6" name="object 6"/>
            <p:cNvPicPr/>
            <p:nvPr/>
          </p:nvPicPr>
          <p:blipFill>
            <a:blip r:embed="rId4" cstate="print"/>
            <a:stretch>
              <a:fillRect/>
            </a:stretch>
          </p:blipFill>
          <p:spPr>
            <a:xfrm>
              <a:off x="152400" y="1552288"/>
              <a:ext cx="3042909" cy="974270"/>
            </a:xfrm>
            <a:prstGeom prst="rect">
              <a:avLst/>
            </a:prstGeom>
          </p:spPr>
        </p:pic>
      </p:grpSp>
      <p:sp>
        <p:nvSpPr>
          <p:cNvPr id="7" name="object 7"/>
          <p:cNvSpPr txBox="1">
            <a:spLocks noGrp="1"/>
          </p:cNvSpPr>
          <p:nvPr>
            <p:ph type="title"/>
          </p:nvPr>
        </p:nvSpPr>
        <p:spPr>
          <a:prstGeom prst="rect">
            <a:avLst/>
          </a:prstGeom>
        </p:spPr>
        <p:txBody>
          <a:bodyPr vert="horz" wrap="square" lIns="0" tIns="555167" rIns="0" bIns="0" rtlCol="0">
            <a:spAutoFit/>
          </a:bodyPr>
          <a:lstStyle/>
          <a:p>
            <a:pPr marL="3065145">
              <a:lnSpc>
                <a:spcPct val="100000"/>
              </a:lnSpc>
              <a:spcBef>
                <a:spcPts val="95"/>
              </a:spcBef>
            </a:pPr>
            <a:r>
              <a:rPr spc="-40" dirty="0"/>
              <a:t>PARTENAIRES</a:t>
            </a:r>
          </a:p>
        </p:txBody>
      </p:sp>
      <p:grpSp>
        <p:nvGrpSpPr>
          <p:cNvPr id="8" name="object 8"/>
          <p:cNvGrpSpPr/>
          <p:nvPr/>
        </p:nvGrpSpPr>
        <p:grpSpPr>
          <a:xfrm>
            <a:off x="1176836" y="194765"/>
            <a:ext cx="7814787" cy="6653784"/>
            <a:chOff x="1476186" y="0"/>
            <a:chExt cx="7814787" cy="6653784"/>
          </a:xfrm>
        </p:grpSpPr>
        <p:pic>
          <p:nvPicPr>
            <p:cNvPr id="9" name="object 9"/>
            <p:cNvPicPr/>
            <p:nvPr/>
          </p:nvPicPr>
          <p:blipFill>
            <a:blip r:embed="rId5" cstate="print"/>
            <a:stretch>
              <a:fillRect/>
            </a:stretch>
          </p:blipFill>
          <p:spPr>
            <a:xfrm>
              <a:off x="3890771" y="1328948"/>
              <a:ext cx="2038899" cy="1331955"/>
            </a:xfrm>
            <a:prstGeom prst="rect">
              <a:avLst/>
            </a:prstGeom>
          </p:spPr>
        </p:pic>
        <p:pic>
          <p:nvPicPr>
            <p:cNvPr id="10" name="object 10"/>
            <p:cNvPicPr/>
            <p:nvPr/>
          </p:nvPicPr>
          <p:blipFill>
            <a:blip r:embed="rId6" cstate="print"/>
            <a:stretch>
              <a:fillRect/>
            </a:stretch>
          </p:blipFill>
          <p:spPr>
            <a:xfrm>
              <a:off x="6830568" y="5184648"/>
              <a:ext cx="2081783" cy="1469136"/>
            </a:xfrm>
            <a:prstGeom prst="rect">
              <a:avLst/>
            </a:prstGeom>
          </p:spPr>
        </p:pic>
        <p:pic>
          <p:nvPicPr>
            <p:cNvPr id="11" name="object 11"/>
            <p:cNvPicPr/>
            <p:nvPr/>
          </p:nvPicPr>
          <p:blipFill>
            <a:blip r:embed="rId7" cstate="print"/>
            <a:stretch>
              <a:fillRect/>
            </a:stretch>
          </p:blipFill>
          <p:spPr>
            <a:xfrm>
              <a:off x="6184391" y="1466088"/>
              <a:ext cx="2727960" cy="1331976"/>
            </a:xfrm>
            <a:prstGeom prst="rect">
              <a:avLst/>
            </a:prstGeom>
          </p:spPr>
        </p:pic>
        <p:pic>
          <p:nvPicPr>
            <p:cNvPr id="13" name="object 13"/>
            <p:cNvPicPr/>
            <p:nvPr/>
          </p:nvPicPr>
          <p:blipFill>
            <a:blip r:embed="rId8" cstate="print"/>
            <a:stretch>
              <a:fillRect/>
            </a:stretch>
          </p:blipFill>
          <p:spPr>
            <a:xfrm>
              <a:off x="7157373" y="2932515"/>
              <a:ext cx="2133600" cy="1354835"/>
            </a:xfrm>
            <a:prstGeom prst="rect">
              <a:avLst/>
            </a:prstGeom>
          </p:spPr>
        </p:pic>
        <p:pic>
          <p:nvPicPr>
            <p:cNvPr id="14" name="object 14"/>
            <p:cNvPicPr/>
            <p:nvPr/>
          </p:nvPicPr>
          <p:blipFill>
            <a:blip r:embed="rId9" cstate="print"/>
            <a:stretch>
              <a:fillRect/>
            </a:stretch>
          </p:blipFill>
          <p:spPr>
            <a:xfrm>
              <a:off x="1476186" y="4929293"/>
              <a:ext cx="1501139" cy="1642872"/>
            </a:xfrm>
            <a:prstGeom prst="rect">
              <a:avLst/>
            </a:prstGeom>
          </p:spPr>
        </p:pic>
        <p:pic>
          <p:nvPicPr>
            <p:cNvPr id="15" name="object 15"/>
            <p:cNvPicPr/>
            <p:nvPr/>
          </p:nvPicPr>
          <p:blipFill>
            <a:blip r:embed="rId10" cstate="print"/>
            <a:stretch>
              <a:fillRect/>
            </a:stretch>
          </p:blipFill>
          <p:spPr>
            <a:xfrm>
              <a:off x="8496299" y="0"/>
              <a:ext cx="647700" cy="778763"/>
            </a:xfrm>
            <a:prstGeom prst="rect">
              <a:avLst/>
            </a:prstGeom>
          </p:spPr>
        </p:pic>
      </p:grpSp>
      <p:pic>
        <p:nvPicPr>
          <p:cNvPr id="21" name="Image 20">
            <a:extLst>
              <a:ext uri="{FF2B5EF4-FFF2-40B4-BE49-F238E27FC236}">
                <a16:creationId xmlns:a16="http://schemas.microsoft.com/office/drawing/2014/main" id="{E9CC01D0-C432-4F53-B1D0-7A85CCE2AAB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3400" y="4064891"/>
            <a:ext cx="3065551" cy="804882"/>
          </a:xfrm>
          <a:prstGeom prst="rect">
            <a:avLst/>
          </a:prstGeom>
        </p:spPr>
      </p:pic>
      <p:pic>
        <p:nvPicPr>
          <p:cNvPr id="23" name="Image 22">
            <a:extLst>
              <a:ext uri="{FF2B5EF4-FFF2-40B4-BE49-F238E27FC236}">
                <a16:creationId xmlns:a16="http://schemas.microsoft.com/office/drawing/2014/main" id="{E01582D2-8A5C-45BA-A099-F9052BEB3A8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6667" r="26923" b="2622"/>
          <a:stretch/>
        </p:blipFill>
        <p:spPr>
          <a:xfrm>
            <a:off x="4122826" y="2878985"/>
            <a:ext cx="2038899" cy="20648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7620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4" name="object 4"/>
            <p:cNvSpPr/>
            <p:nvPr/>
          </p:nvSpPr>
          <p:spPr>
            <a:xfrm>
              <a:off x="2412492" y="2052827"/>
              <a:ext cx="288290" cy="201930"/>
            </a:xfrm>
            <a:custGeom>
              <a:avLst/>
              <a:gdLst/>
              <a:ahLst/>
              <a:cxnLst/>
              <a:rect l="l" t="t" r="r" b="b"/>
              <a:pathLst>
                <a:path w="288289" h="201930">
                  <a:moveTo>
                    <a:pt x="0" y="0"/>
                  </a:moveTo>
                  <a:lnTo>
                    <a:pt x="288035" y="201675"/>
                  </a:lnTo>
                </a:path>
              </a:pathLst>
            </a:custGeom>
            <a:ln w="9144">
              <a:solidFill>
                <a:srgbClr val="2281BD"/>
              </a:solidFill>
            </a:ln>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711504" rIns="0" bIns="0" rtlCol="0">
            <a:spAutoFit/>
          </a:bodyPr>
          <a:lstStyle/>
          <a:p>
            <a:pPr marL="3206115">
              <a:lnSpc>
                <a:spcPct val="100000"/>
              </a:lnSpc>
              <a:spcBef>
                <a:spcPts val="95"/>
              </a:spcBef>
            </a:pPr>
            <a:r>
              <a:rPr sz="4000" b="0" spc="-10" dirty="0">
                <a:latin typeface="Cambria"/>
                <a:cs typeface="Cambria"/>
              </a:rPr>
              <a:t>SOMMAIRE</a:t>
            </a:r>
            <a:endParaRPr sz="4000">
              <a:latin typeface="Cambria"/>
              <a:cs typeface="Cambria"/>
            </a:endParaRPr>
          </a:p>
        </p:txBody>
      </p:sp>
      <p:sp>
        <p:nvSpPr>
          <p:cNvPr id="6" name="object 6"/>
          <p:cNvSpPr txBox="1"/>
          <p:nvPr/>
        </p:nvSpPr>
        <p:spPr>
          <a:xfrm>
            <a:off x="8290052" y="5970828"/>
            <a:ext cx="89535" cy="177800"/>
          </a:xfrm>
          <a:prstGeom prst="rect">
            <a:avLst/>
          </a:prstGeom>
        </p:spPr>
        <p:txBody>
          <a:bodyPr vert="horz" wrap="square" lIns="0" tIns="12065" rIns="0" bIns="0" rtlCol="0">
            <a:spAutoFit/>
          </a:bodyPr>
          <a:lstStyle/>
          <a:p>
            <a:pPr marL="12700">
              <a:lnSpc>
                <a:spcPct val="100000"/>
              </a:lnSpc>
              <a:spcBef>
                <a:spcPts val="95"/>
              </a:spcBef>
            </a:pPr>
            <a:r>
              <a:rPr sz="1000" spc="-50" dirty="0">
                <a:solidFill>
                  <a:srgbClr val="404040"/>
                </a:solidFill>
                <a:latin typeface="Calibri"/>
                <a:cs typeface="Calibri"/>
              </a:rPr>
              <a:t>2</a:t>
            </a:r>
            <a:endParaRPr sz="1000">
              <a:latin typeface="Calibri"/>
              <a:cs typeface="Calibri"/>
            </a:endParaRPr>
          </a:p>
        </p:txBody>
      </p:sp>
      <p:sp>
        <p:nvSpPr>
          <p:cNvPr id="7" name="object 7"/>
          <p:cNvSpPr txBox="1"/>
          <p:nvPr/>
        </p:nvSpPr>
        <p:spPr>
          <a:xfrm>
            <a:off x="2726816" y="1712213"/>
            <a:ext cx="5975095" cy="320601"/>
          </a:xfrm>
          <a:prstGeom prst="rect">
            <a:avLst/>
          </a:prstGeom>
        </p:spPr>
        <p:txBody>
          <a:bodyPr vert="horz" wrap="square" lIns="0" tIns="12700" rIns="0" bIns="0" rtlCol="0">
            <a:spAutoFit/>
          </a:bodyPr>
          <a:lstStyle/>
          <a:p>
            <a:pPr marL="12700">
              <a:lnSpc>
                <a:spcPct val="100000"/>
              </a:lnSpc>
              <a:spcBef>
                <a:spcPts val="100"/>
              </a:spcBef>
            </a:pPr>
            <a:r>
              <a:rPr sz="2000" b="1" i="1" dirty="0">
                <a:solidFill>
                  <a:srgbClr val="767070"/>
                </a:solidFill>
                <a:latin typeface="Arial"/>
                <a:cs typeface="Arial"/>
              </a:rPr>
              <a:t>Brève</a:t>
            </a:r>
            <a:r>
              <a:rPr sz="2000" b="1" i="1" spc="-15" dirty="0">
                <a:solidFill>
                  <a:srgbClr val="767070"/>
                </a:solidFill>
                <a:latin typeface="Arial"/>
                <a:cs typeface="Arial"/>
              </a:rPr>
              <a:t> </a:t>
            </a:r>
            <a:r>
              <a:rPr sz="2000" b="1" i="1" dirty="0">
                <a:solidFill>
                  <a:srgbClr val="767070"/>
                </a:solidFill>
                <a:latin typeface="Arial"/>
                <a:cs typeface="Arial"/>
              </a:rPr>
              <a:t>Présentation</a:t>
            </a:r>
            <a:r>
              <a:rPr sz="2000" b="1" i="1" spc="-15" dirty="0">
                <a:solidFill>
                  <a:srgbClr val="767070"/>
                </a:solidFill>
                <a:latin typeface="Arial"/>
                <a:cs typeface="Arial"/>
              </a:rPr>
              <a:t> </a:t>
            </a:r>
            <a:r>
              <a:rPr sz="2000" b="1" i="1" dirty="0">
                <a:solidFill>
                  <a:srgbClr val="767070"/>
                </a:solidFill>
                <a:latin typeface="Arial"/>
                <a:cs typeface="Arial"/>
              </a:rPr>
              <a:t>de</a:t>
            </a:r>
            <a:r>
              <a:rPr sz="2000" b="1" i="1" spc="-20" dirty="0">
                <a:solidFill>
                  <a:srgbClr val="767070"/>
                </a:solidFill>
                <a:latin typeface="Arial"/>
                <a:cs typeface="Arial"/>
              </a:rPr>
              <a:t> </a:t>
            </a:r>
            <a:r>
              <a:rPr sz="2000" b="1" i="1" dirty="0">
                <a:solidFill>
                  <a:srgbClr val="767070"/>
                </a:solidFill>
                <a:latin typeface="Arial"/>
                <a:cs typeface="Arial"/>
              </a:rPr>
              <a:t>la</a:t>
            </a:r>
            <a:r>
              <a:rPr sz="2000" b="1" i="1" spc="-20" dirty="0">
                <a:solidFill>
                  <a:srgbClr val="767070"/>
                </a:solidFill>
                <a:latin typeface="Arial"/>
                <a:cs typeface="Arial"/>
              </a:rPr>
              <a:t> </a:t>
            </a:r>
            <a:r>
              <a:rPr sz="2000" b="1" i="1" dirty="0">
                <a:solidFill>
                  <a:srgbClr val="767070"/>
                </a:solidFill>
                <a:latin typeface="Arial"/>
                <a:cs typeface="Arial"/>
              </a:rPr>
              <a:t>Commune</a:t>
            </a:r>
            <a:r>
              <a:rPr sz="2000" b="1" i="1" spc="-20" dirty="0">
                <a:solidFill>
                  <a:srgbClr val="767070"/>
                </a:solidFill>
                <a:latin typeface="Arial"/>
                <a:cs typeface="Arial"/>
              </a:rPr>
              <a:t> </a:t>
            </a:r>
            <a:r>
              <a:rPr sz="2000" b="1" i="1" dirty="0">
                <a:solidFill>
                  <a:srgbClr val="767070"/>
                </a:solidFill>
                <a:latin typeface="Arial"/>
                <a:cs typeface="Arial"/>
              </a:rPr>
              <a:t>de</a:t>
            </a:r>
            <a:r>
              <a:rPr sz="2000" b="1" i="1" spc="-35" dirty="0">
                <a:solidFill>
                  <a:srgbClr val="767070"/>
                </a:solidFill>
                <a:latin typeface="Arial"/>
                <a:cs typeface="Arial"/>
              </a:rPr>
              <a:t> </a:t>
            </a:r>
            <a:r>
              <a:rPr sz="2000" b="1" i="1" spc="-10" dirty="0">
                <a:solidFill>
                  <a:srgbClr val="767070"/>
                </a:solidFill>
                <a:latin typeface="Arial"/>
                <a:cs typeface="Arial"/>
              </a:rPr>
              <a:t>Dschang</a:t>
            </a:r>
            <a:endParaRPr sz="2000" dirty="0">
              <a:latin typeface="Arial"/>
              <a:cs typeface="Arial"/>
            </a:endParaRPr>
          </a:p>
        </p:txBody>
      </p:sp>
      <p:sp>
        <p:nvSpPr>
          <p:cNvPr id="8" name="object 8"/>
          <p:cNvSpPr/>
          <p:nvPr/>
        </p:nvSpPr>
        <p:spPr>
          <a:xfrm>
            <a:off x="1678687" y="1470534"/>
            <a:ext cx="844550" cy="828040"/>
          </a:xfrm>
          <a:custGeom>
            <a:avLst/>
            <a:gdLst/>
            <a:ahLst/>
            <a:cxnLst/>
            <a:rect l="l" t="t" r="r" b="b"/>
            <a:pathLst>
              <a:path w="844550" h="828039">
                <a:moveTo>
                  <a:pt x="422148" y="0"/>
                </a:moveTo>
                <a:lnTo>
                  <a:pt x="372911" y="2784"/>
                </a:lnTo>
                <a:lnTo>
                  <a:pt x="325345" y="10930"/>
                </a:lnTo>
                <a:lnTo>
                  <a:pt x="279764" y="24126"/>
                </a:lnTo>
                <a:lnTo>
                  <a:pt x="236486" y="42063"/>
                </a:lnTo>
                <a:lnTo>
                  <a:pt x="195827" y="64429"/>
                </a:lnTo>
                <a:lnTo>
                  <a:pt x="158105" y="90913"/>
                </a:lnTo>
                <a:lnTo>
                  <a:pt x="123634" y="121205"/>
                </a:lnTo>
                <a:lnTo>
                  <a:pt x="92732" y="154994"/>
                </a:lnTo>
                <a:lnTo>
                  <a:pt x="65716" y="191970"/>
                </a:lnTo>
                <a:lnTo>
                  <a:pt x="42903" y="231821"/>
                </a:lnTo>
                <a:lnTo>
                  <a:pt x="24607" y="274237"/>
                </a:lnTo>
                <a:lnTo>
                  <a:pt x="11147" y="318906"/>
                </a:lnTo>
                <a:lnTo>
                  <a:pt x="2839" y="365520"/>
                </a:lnTo>
                <a:lnTo>
                  <a:pt x="0" y="413765"/>
                </a:lnTo>
                <a:lnTo>
                  <a:pt x="2839" y="462011"/>
                </a:lnTo>
                <a:lnTo>
                  <a:pt x="11147" y="508625"/>
                </a:lnTo>
                <a:lnTo>
                  <a:pt x="24607" y="553294"/>
                </a:lnTo>
                <a:lnTo>
                  <a:pt x="42903" y="595710"/>
                </a:lnTo>
                <a:lnTo>
                  <a:pt x="65716" y="635561"/>
                </a:lnTo>
                <a:lnTo>
                  <a:pt x="92732" y="672537"/>
                </a:lnTo>
                <a:lnTo>
                  <a:pt x="123634" y="706326"/>
                </a:lnTo>
                <a:lnTo>
                  <a:pt x="158105" y="736618"/>
                </a:lnTo>
                <a:lnTo>
                  <a:pt x="195827" y="763102"/>
                </a:lnTo>
                <a:lnTo>
                  <a:pt x="236486" y="785468"/>
                </a:lnTo>
                <a:lnTo>
                  <a:pt x="279764" y="803405"/>
                </a:lnTo>
                <a:lnTo>
                  <a:pt x="325345" y="816601"/>
                </a:lnTo>
                <a:lnTo>
                  <a:pt x="372911" y="824747"/>
                </a:lnTo>
                <a:lnTo>
                  <a:pt x="422148" y="827531"/>
                </a:lnTo>
                <a:lnTo>
                  <a:pt x="471384" y="824747"/>
                </a:lnTo>
                <a:lnTo>
                  <a:pt x="518950" y="816601"/>
                </a:lnTo>
                <a:lnTo>
                  <a:pt x="564531" y="803405"/>
                </a:lnTo>
                <a:lnTo>
                  <a:pt x="607809" y="785468"/>
                </a:lnTo>
                <a:lnTo>
                  <a:pt x="648468" y="763102"/>
                </a:lnTo>
                <a:lnTo>
                  <a:pt x="686190" y="736618"/>
                </a:lnTo>
                <a:lnTo>
                  <a:pt x="720661" y="706326"/>
                </a:lnTo>
                <a:lnTo>
                  <a:pt x="751563" y="672537"/>
                </a:lnTo>
                <a:lnTo>
                  <a:pt x="778579" y="635561"/>
                </a:lnTo>
                <a:lnTo>
                  <a:pt x="801392" y="595710"/>
                </a:lnTo>
                <a:lnTo>
                  <a:pt x="819688" y="553294"/>
                </a:lnTo>
                <a:lnTo>
                  <a:pt x="833148" y="508625"/>
                </a:lnTo>
                <a:lnTo>
                  <a:pt x="841456" y="462011"/>
                </a:lnTo>
                <a:lnTo>
                  <a:pt x="844295" y="413765"/>
                </a:lnTo>
                <a:lnTo>
                  <a:pt x="841456" y="365520"/>
                </a:lnTo>
                <a:lnTo>
                  <a:pt x="833148" y="318906"/>
                </a:lnTo>
                <a:lnTo>
                  <a:pt x="819688" y="274237"/>
                </a:lnTo>
                <a:lnTo>
                  <a:pt x="801392" y="231821"/>
                </a:lnTo>
                <a:lnTo>
                  <a:pt x="778579" y="191970"/>
                </a:lnTo>
                <a:lnTo>
                  <a:pt x="751563" y="154994"/>
                </a:lnTo>
                <a:lnTo>
                  <a:pt x="720661" y="121205"/>
                </a:lnTo>
                <a:lnTo>
                  <a:pt x="686190" y="90913"/>
                </a:lnTo>
                <a:lnTo>
                  <a:pt x="648468" y="64429"/>
                </a:lnTo>
                <a:lnTo>
                  <a:pt x="607809" y="42063"/>
                </a:lnTo>
                <a:lnTo>
                  <a:pt x="564531" y="24126"/>
                </a:lnTo>
                <a:lnTo>
                  <a:pt x="518950" y="10930"/>
                </a:lnTo>
                <a:lnTo>
                  <a:pt x="471384" y="2784"/>
                </a:lnTo>
                <a:lnTo>
                  <a:pt x="422148" y="0"/>
                </a:lnTo>
                <a:close/>
              </a:path>
            </a:pathLst>
          </a:custGeom>
          <a:solidFill>
            <a:srgbClr val="49CEEE">
              <a:alpha val="74900"/>
            </a:srgbClr>
          </a:solidFill>
        </p:spPr>
        <p:txBody>
          <a:bodyPr wrap="square" lIns="0" tIns="0" rIns="0" bIns="0" rtlCol="0"/>
          <a:lstStyle/>
          <a:p>
            <a:endParaRPr/>
          </a:p>
        </p:txBody>
      </p:sp>
      <p:sp>
        <p:nvSpPr>
          <p:cNvPr id="9" name="object 9"/>
          <p:cNvSpPr txBox="1"/>
          <p:nvPr/>
        </p:nvSpPr>
        <p:spPr>
          <a:xfrm>
            <a:off x="1866138" y="1625041"/>
            <a:ext cx="388620" cy="437515"/>
          </a:xfrm>
          <a:prstGeom prst="rect">
            <a:avLst/>
          </a:prstGeom>
        </p:spPr>
        <p:txBody>
          <a:bodyPr vert="horz" wrap="square" lIns="0" tIns="12700" rIns="0" bIns="0" rtlCol="0">
            <a:spAutoFit/>
          </a:bodyPr>
          <a:lstStyle/>
          <a:p>
            <a:pPr marL="12700">
              <a:lnSpc>
                <a:spcPct val="100000"/>
              </a:lnSpc>
              <a:spcBef>
                <a:spcPts val="100"/>
              </a:spcBef>
            </a:pPr>
            <a:r>
              <a:rPr sz="2700" b="1" spc="-25" dirty="0">
                <a:solidFill>
                  <a:srgbClr val="404040"/>
                </a:solidFill>
                <a:latin typeface="Tw Cen MT"/>
                <a:cs typeface="Tw Cen MT"/>
              </a:rPr>
              <a:t>01</a:t>
            </a:r>
            <a:endParaRPr sz="2700" dirty="0">
              <a:latin typeface="Tw Cen MT"/>
              <a:cs typeface="Tw Cen MT"/>
            </a:endParaRPr>
          </a:p>
        </p:txBody>
      </p:sp>
      <p:sp>
        <p:nvSpPr>
          <p:cNvPr id="10" name="object 10"/>
          <p:cNvSpPr/>
          <p:nvPr/>
        </p:nvSpPr>
        <p:spPr>
          <a:xfrm>
            <a:off x="2555748" y="2133600"/>
            <a:ext cx="844550" cy="826135"/>
          </a:xfrm>
          <a:custGeom>
            <a:avLst/>
            <a:gdLst/>
            <a:ahLst/>
            <a:cxnLst/>
            <a:rect l="l" t="t" r="r" b="b"/>
            <a:pathLst>
              <a:path w="844550" h="826135">
                <a:moveTo>
                  <a:pt x="422147" y="0"/>
                </a:moveTo>
                <a:lnTo>
                  <a:pt x="372911" y="2778"/>
                </a:lnTo>
                <a:lnTo>
                  <a:pt x="325345" y="10907"/>
                </a:lnTo>
                <a:lnTo>
                  <a:pt x="279764" y="24077"/>
                </a:lnTo>
                <a:lnTo>
                  <a:pt x="236486" y="41978"/>
                </a:lnTo>
                <a:lnTo>
                  <a:pt x="195827" y="64300"/>
                </a:lnTo>
                <a:lnTo>
                  <a:pt x="158105" y="90733"/>
                </a:lnTo>
                <a:lnTo>
                  <a:pt x="123634" y="120967"/>
                </a:lnTo>
                <a:lnTo>
                  <a:pt x="92732" y="154692"/>
                </a:lnTo>
                <a:lnTo>
                  <a:pt x="65716" y="191599"/>
                </a:lnTo>
                <a:lnTo>
                  <a:pt x="42903" y="231376"/>
                </a:lnTo>
                <a:lnTo>
                  <a:pt x="24607" y="273716"/>
                </a:lnTo>
                <a:lnTo>
                  <a:pt x="11147" y="318307"/>
                </a:lnTo>
                <a:lnTo>
                  <a:pt x="2839" y="364839"/>
                </a:lnTo>
                <a:lnTo>
                  <a:pt x="0" y="413003"/>
                </a:lnTo>
                <a:lnTo>
                  <a:pt x="2839" y="461168"/>
                </a:lnTo>
                <a:lnTo>
                  <a:pt x="11147" y="507700"/>
                </a:lnTo>
                <a:lnTo>
                  <a:pt x="24607" y="552291"/>
                </a:lnTo>
                <a:lnTo>
                  <a:pt x="42903" y="594631"/>
                </a:lnTo>
                <a:lnTo>
                  <a:pt x="65716" y="634408"/>
                </a:lnTo>
                <a:lnTo>
                  <a:pt x="92732" y="671315"/>
                </a:lnTo>
                <a:lnTo>
                  <a:pt x="123634" y="705040"/>
                </a:lnTo>
                <a:lnTo>
                  <a:pt x="158105" y="735274"/>
                </a:lnTo>
                <a:lnTo>
                  <a:pt x="195827" y="761707"/>
                </a:lnTo>
                <a:lnTo>
                  <a:pt x="236486" y="784029"/>
                </a:lnTo>
                <a:lnTo>
                  <a:pt x="279764" y="801930"/>
                </a:lnTo>
                <a:lnTo>
                  <a:pt x="325345" y="815100"/>
                </a:lnTo>
                <a:lnTo>
                  <a:pt x="372911" y="823229"/>
                </a:lnTo>
                <a:lnTo>
                  <a:pt x="422147" y="826008"/>
                </a:lnTo>
                <a:lnTo>
                  <a:pt x="471384" y="823229"/>
                </a:lnTo>
                <a:lnTo>
                  <a:pt x="518950" y="815100"/>
                </a:lnTo>
                <a:lnTo>
                  <a:pt x="564531" y="801930"/>
                </a:lnTo>
                <a:lnTo>
                  <a:pt x="607809" y="784029"/>
                </a:lnTo>
                <a:lnTo>
                  <a:pt x="648468" y="761707"/>
                </a:lnTo>
                <a:lnTo>
                  <a:pt x="686190" y="735274"/>
                </a:lnTo>
                <a:lnTo>
                  <a:pt x="720661" y="705040"/>
                </a:lnTo>
                <a:lnTo>
                  <a:pt x="751563" y="671315"/>
                </a:lnTo>
                <a:lnTo>
                  <a:pt x="778579" y="634408"/>
                </a:lnTo>
                <a:lnTo>
                  <a:pt x="801392" y="594631"/>
                </a:lnTo>
                <a:lnTo>
                  <a:pt x="819688" y="552291"/>
                </a:lnTo>
                <a:lnTo>
                  <a:pt x="833148" y="507700"/>
                </a:lnTo>
                <a:lnTo>
                  <a:pt x="841456" y="461168"/>
                </a:lnTo>
                <a:lnTo>
                  <a:pt x="844296" y="413003"/>
                </a:lnTo>
                <a:lnTo>
                  <a:pt x="841456" y="364839"/>
                </a:lnTo>
                <a:lnTo>
                  <a:pt x="833148" y="318307"/>
                </a:lnTo>
                <a:lnTo>
                  <a:pt x="819688" y="273716"/>
                </a:lnTo>
                <a:lnTo>
                  <a:pt x="801392" y="231376"/>
                </a:lnTo>
                <a:lnTo>
                  <a:pt x="778579" y="191599"/>
                </a:lnTo>
                <a:lnTo>
                  <a:pt x="751563" y="154692"/>
                </a:lnTo>
                <a:lnTo>
                  <a:pt x="720661" y="120967"/>
                </a:lnTo>
                <a:lnTo>
                  <a:pt x="686190" y="90733"/>
                </a:lnTo>
                <a:lnTo>
                  <a:pt x="648468" y="64300"/>
                </a:lnTo>
                <a:lnTo>
                  <a:pt x="607809" y="41978"/>
                </a:lnTo>
                <a:lnTo>
                  <a:pt x="564531" y="24077"/>
                </a:lnTo>
                <a:lnTo>
                  <a:pt x="518950" y="10907"/>
                </a:lnTo>
                <a:lnTo>
                  <a:pt x="471384" y="2778"/>
                </a:lnTo>
                <a:lnTo>
                  <a:pt x="422147" y="0"/>
                </a:lnTo>
                <a:close/>
              </a:path>
            </a:pathLst>
          </a:custGeom>
          <a:solidFill>
            <a:srgbClr val="EFD6B1"/>
          </a:solidFill>
        </p:spPr>
        <p:txBody>
          <a:bodyPr wrap="square" lIns="0" tIns="0" rIns="0" bIns="0" rtlCol="0"/>
          <a:lstStyle/>
          <a:p>
            <a:endParaRPr/>
          </a:p>
        </p:txBody>
      </p:sp>
      <p:sp>
        <p:nvSpPr>
          <p:cNvPr id="11" name="object 11"/>
          <p:cNvSpPr txBox="1"/>
          <p:nvPr/>
        </p:nvSpPr>
        <p:spPr>
          <a:xfrm>
            <a:off x="3472052" y="2219213"/>
            <a:ext cx="5229859" cy="602729"/>
          </a:xfrm>
          <a:prstGeom prst="rect">
            <a:avLst/>
          </a:prstGeom>
        </p:spPr>
        <p:txBody>
          <a:bodyPr vert="horz" wrap="square" lIns="0" tIns="12700" rIns="0" bIns="0" rtlCol="0">
            <a:spAutoFit/>
          </a:bodyPr>
          <a:lstStyle/>
          <a:p>
            <a:pPr marL="12700">
              <a:lnSpc>
                <a:spcPts val="2270"/>
              </a:lnSpc>
              <a:spcBef>
                <a:spcPts val="100"/>
              </a:spcBef>
            </a:pPr>
            <a:r>
              <a:rPr lang="fr-CM" sz="2000" b="1" i="1" dirty="0">
                <a:solidFill>
                  <a:srgbClr val="767070"/>
                </a:solidFill>
                <a:latin typeface="Arial"/>
                <a:cs typeface="Arial"/>
              </a:rPr>
              <a:t>Ville Intelligente: Création d’un service de la Planification et des SIG</a:t>
            </a:r>
            <a:endParaRPr sz="2000" dirty="0">
              <a:latin typeface="Arial"/>
              <a:cs typeface="Arial"/>
            </a:endParaRPr>
          </a:p>
        </p:txBody>
      </p:sp>
      <p:sp>
        <p:nvSpPr>
          <p:cNvPr id="12" name="object 12"/>
          <p:cNvSpPr txBox="1"/>
          <p:nvPr/>
        </p:nvSpPr>
        <p:spPr>
          <a:xfrm>
            <a:off x="2802382" y="2282444"/>
            <a:ext cx="388620" cy="436880"/>
          </a:xfrm>
          <a:prstGeom prst="rect">
            <a:avLst/>
          </a:prstGeom>
        </p:spPr>
        <p:txBody>
          <a:bodyPr vert="horz" wrap="square" lIns="0" tIns="12700" rIns="0" bIns="0" rtlCol="0">
            <a:spAutoFit/>
          </a:bodyPr>
          <a:lstStyle/>
          <a:p>
            <a:pPr marL="12700">
              <a:lnSpc>
                <a:spcPct val="100000"/>
              </a:lnSpc>
              <a:spcBef>
                <a:spcPts val="100"/>
              </a:spcBef>
            </a:pPr>
            <a:r>
              <a:rPr sz="2700" b="1" spc="-25" dirty="0">
                <a:solidFill>
                  <a:srgbClr val="404040"/>
                </a:solidFill>
                <a:latin typeface="Tw Cen MT"/>
                <a:cs typeface="Tw Cen MT"/>
              </a:rPr>
              <a:t>02</a:t>
            </a:r>
            <a:endParaRPr sz="2700">
              <a:latin typeface="Tw Cen MT"/>
              <a:cs typeface="Tw Cen MT"/>
            </a:endParaRPr>
          </a:p>
        </p:txBody>
      </p:sp>
      <p:sp>
        <p:nvSpPr>
          <p:cNvPr id="13" name="object 13"/>
          <p:cNvSpPr/>
          <p:nvPr/>
        </p:nvSpPr>
        <p:spPr>
          <a:xfrm>
            <a:off x="1620011" y="2781300"/>
            <a:ext cx="844550" cy="826135"/>
          </a:xfrm>
          <a:custGeom>
            <a:avLst/>
            <a:gdLst/>
            <a:ahLst/>
            <a:cxnLst/>
            <a:rect l="l" t="t" r="r" b="b"/>
            <a:pathLst>
              <a:path w="844550" h="826135">
                <a:moveTo>
                  <a:pt x="422148" y="0"/>
                </a:moveTo>
                <a:lnTo>
                  <a:pt x="372911" y="2778"/>
                </a:lnTo>
                <a:lnTo>
                  <a:pt x="325345" y="10907"/>
                </a:lnTo>
                <a:lnTo>
                  <a:pt x="279764" y="24077"/>
                </a:lnTo>
                <a:lnTo>
                  <a:pt x="236486" y="41978"/>
                </a:lnTo>
                <a:lnTo>
                  <a:pt x="195827" y="64300"/>
                </a:lnTo>
                <a:lnTo>
                  <a:pt x="158105" y="90733"/>
                </a:lnTo>
                <a:lnTo>
                  <a:pt x="123634" y="120967"/>
                </a:lnTo>
                <a:lnTo>
                  <a:pt x="92732" y="154692"/>
                </a:lnTo>
                <a:lnTo>
                  <a:pt x="65716" y="191599"/>
                </a:lnTo>
                <a:lnTo>
                  <a:pt x="42903" y="231376"/>
                </a:lnTo>
                <a:lnTo>
                  <a:pt x="24607" y="273716"/>
                </a:lnTo>
                <a:lnTo>
                  <a:pt x="11147" y="318307"/>
                </a:lnTo>
                <a:lnTo>
                  <a:pt x="2839" y="364839"/>
                </a:lnTo>
                <a:lnTo>
                  <a:pt x="0" y="413003"/>
                </a:lnTo>
                <a:lnTo>
                  <a:pt x="2839" y="461168"/>
                </a:lnTo>
                <a:lnTo>
                  <a:pt x="11147" y="507700"/>
                </a:lnTo>
                <a:lnTo>
                  <a:pt x="24607" y="552291"/>
                </a:lnTo>
                <a:lnTo>
                  <a:pt x="42903" y="594631"/>
                </a:lnTo>
                <a:lnTo>
                  <a:pt x="65716" y="634408"/>
                </a:lnTo>
                <a:lnTo>
                  <a:pt x="92732" y="671315"/>
                </a:lnTo>
                <a:lnTo>
                  <a:pt x="123634" y="705040"/>
                </a:lnTo>
                <a:lnTo>
                  <a:pt x="158105" y="735274"/>
                </a:lnTo>
                <a:lnTo>
                  <a:pt x="195827" y="761707"/>
                </a:lnTo>
                <a:lnTo>
                  <a:pt x="236486" y="784029"/>
                </a:lnTo>
                <a:lnTo>
                  <a:pt x="279764" y="801930"/>
                </a:lnTo>
                <a:lnTo>
                  <a:pt x="325345" y="815100"/>
                </a:lnTo>
                <a:lnTo>
                  <a:pt x="372911" y="823229"/>
                </a:lnTo>
                <a:lnTo>
                  <a:pt x="422148" y="826007"/>
                </a:lnTo>
                <a:lnTo>
                  <a:pt x="471384" y="823229"/>
                </a:lnTo>
                <a:lnTo>
                  <a:pt x="518950" y="815100"/>
                </a:lnTo>
                <a:lnTo>
                  <a:pt x="564531" y="801930"/>
                </a:lnTo>
                <a:lnTo>
                  <a:pt x="607809" y="784029"/>
                </a:lnTo>
                <a:lnTo>
                  <a:pt x="648468" y="761707"/>
                </a:lnTo>
                <a:lnTo>
                  <a:pt x="686190" y="735274"/>
                </a:lnTo>
                <a:lnTo>
                  <a:pt x="720661" y="705040"/>
                </a:lnTo>
                <a:lnTo>
                  <a:pt x="751563" y="671315"/>
                </a:lnTo>
                <a:lnTo>
                  <a:pt x="778579" y="634408"/>
                </a:lnTo>
                <a:lnTo>
                  <a:pt x="801392" y="594631"/>
                </a:lnTo>
                <a:lnTo>
                  <a:pt x="819688" y="552291"/>
                </a:lnTo>
                <a:lnTo>
                  <a:pt x="833148" y="507700"/>
                </a:lnTo>
                <a:lnTo>
                  <a:pt x="841456" y="461168"/>
                </a:lnTo>
                <a:lnTo>
                  <a:pt x="844295" y="413003"/>
                </a:lnTo>
                <a:lnTo>
                  <a:pt x="841456" y="364839"/>
                </a:lnTo>
                <a:lnTo>
                  <a:pt x="833148" y="318307"/>
                </a:lnTo>
                <a:lnTo>
                  <a:pt x="819688" y="273716"/>
                </a:lnTo>
                <a:lnTo>
                  <a:pt x="801392" y="231376"/>
                </a:lnTo>
                <a:lnTo>
                  <a:pt x="778579" y="191599"/>
                </a:lnTo>
                <a:lnTo>
                  <a:pt x="751563" y="154692"/>
                </a:lnTo>
                <a:lnTo>
                  <a:pt x="720661" y="120967"/>
                </a:lnTo>
                <a:lnTo>
                  <a:pt x="686190" y="90733"/>
                </a:lnTo>
                <a:lnTo>
                  <a:pt x="648468" y="64300"/>
                </a:lnTo>
                <a:lnTo>
                  <a:pt x="607809" y="41978"/>
                </a:lnTo>
                <a:lnTo>
                  <a:pt x="564531" y="24077"/>
                </a:lnTo>
                <a:lnTo>
                  <a:pt x="518950" y="10907"/>
                </a:lnTo>
                <a:lnTo>
                  <a:pt x="471384" y="2778"/>
                </a:lnTo>
                <a:lnTo>
                  <a:pt x="422148" y="0"/>
                </a:lnTo>
                <a:close/>
              </a:path>
            </a:pathLst>
          </a:custGeom>
          <a:solidFill>
            <a:srgbClr val="82C7F5"/>
          </a:solidFill>
        </p:spPr>
        <p:txBody>
          <a:bodyPr wrap="square" lIns="0" tIns="0" rIns="0" bIns="0" rtlCol="0"/>
          <a:lstStyle/>
          <a:p>
            <a:endParaRPr/>
          </a:p>
        </p:txBody>
      </p:sp>
      <p:sp>
        <p:nvSpPr>
          <p:cNvPr id="14" name="object 14"/>
          <p:cNvSpPr txBox="1"/>
          <p:nvPr/>
        </p:nvSpPr>
        <p:spPr>
          <a:xfrm>
            <a:off x="2482596" y="3060619"/>
            <a:ext cx="5675630" cy="320601"/>
          </a:xfrm>
          <a:prstGeom prst="rect">
            <a:avLst/>
          </a:prstGeom>
        </p:spPr>
        <p:txBody>
          <a:bodyPr vert="horz" wrap="square" lIns="0" tIns="12700" rIns="0" bIns="0" rtlCol="0">
            <a:spAutoFit/>
          </a:bodyPr>
          <a:lstStyle/>
          <a:p>
            <a:pPr marL="12700" marR="5080">
              <a:lnSpc>
                <a:spcPct val="100000"/>
              </a:lnSpc>
              <a:spcBef>
                <a:spcPts val="100"/>
              </a:spcBef>
            </a:pPr>
            <a:r>
              <a:rPr lang="fr-CM" sz="2000" b="1" i="1" dirty="0">
                <a:solidFill>
                  <a:srgbClr val="767070"/>
                </a:solidFill>
                <a:latin typeface="Arial"/>
                <a:cs typeface="Arial"/>
              </a:rPr>
              <a:t>Collecte des données et cartographie spatiale</a:t>
            </a:r>
            <a:endParaRPr sz="2000" dirty="0">
              <a:latin typeface="Arial"/>
              <a:cs typeface="Arial"/>
            </a:endParaRPr>
          </a:p>
        </p:txBody>
      </p:sp>
      <p:sp>
        <p:nvSpPr>
          <p:cNvPr id="15" name="object 15"/>
          <p:cNvSpPr txBox="1"/>
          <p:nvPr/>
        </p:nvSpPr>
        <p:spPr>
          <a:xfrm>
            <a:off x="1866138" y="2930778"/>
            <a:ext cx="388620" cy="436880"/>
          </a:xfrm>
          <a:prstGeom prst="rect">
            <a:avLst/>
          </a:prstGeom>
        </p:spPr>
        <p:txBody>
          <a:bodyPr vert="horz" wrap="square" lIns="0" tIns="12700" rIns="0" bIns="0" rtlCol="0">
            <a:spAutoFit/>
          </a:bodyPr>
          <a:lstStyle/>
          <a:p>
            <a:pPr marL="12700">
              <a:lnSpc>
                <a:spcPct val="100000"/>
              </a:lnSpc>
              <a:spcBef>
                <a:spcPts val="100"/>
              </a:spcBef>
            </a:pPr>
            <a:r>
              <a:rPr sz="2700" b="1" spc="-25" dirty="0">
                <a:solidFill>
                  <a:srgbClr val="404040"/>
                </a:solidFill>
                <a:latin typeface="Tw Cen MT"/>
                <a:cs typeface="Tw Cen MT"/>
              </a:rPr>
              <a:t>03</a:t>
            </a:r>
            <a:endParaRPr sz="2700">
              <a:latin typeface="Tw Cen MT"/>
              <a:cs typeface="Tw Cen MT"/>
            </a:endParaRPr>
          </a:p>
        </p:txBody>
      </p:sp>
      <p:sp>
        <p:nvSpPr>
          <p:cNvPr id="16" name="object 16"/>
          <p:cNvSpPr/>
          <p:nvPr/>
        </p:nvSpPr>
        <p:spPr>
          <a:xfrm>
            <a:off x="2555748" y="3429000"/>
            <a:ext cx="844550" cy="826135"/>
          </a:xfrm>
          <a:custGeom>
            <a:avLst/>
            <a:gdLst/>
            <a:ahLst/>
            <a:cxnLst/>
            <a:rect l="l" t="t" r="r" b="b"/>
            <a:pathLst>
              <a:path w="844550" h="826135">
                <a:moveTo>
                  <a:pt x="422147" y="0"/>
                </a:moveTo>
                <a:lnTo>
                  <a:pt x="372911" y="2778"/>
                </a:lnTo>
                <a:lnTo>
                  <a:pt x="325345" y="10907"/>
                </a:lnTo>
                <a:lnTo>
                  <a:pt x="279764" y="24077"/>
                </a:lnTo>
                <a:lnTo>
                  <a:pt x="236486" y="41978"/>
                </a:lnTo>
                <a:lnTo>
                  <a:pt x="195827" y="64300"/>
                </a:lnTo>
                <a:lnTo>
                  <a:pt x="158105" y="90733"/>
                </a:lnTo>
                <a:lnTo>
                  <a:pt x="123634" y="120967"/>
                </a:lnTo>
                <a:lnTo>
                  <a:pt x="92732" y="154692"/>
                </a:lnTo>
                <a:lnTo>
                  <a:pt x="65716" y="191599"/>
                </a:lnTo>
                <a:lnTo>
                  <a:pt x="42903" y="231376"/>
                </a:lnTo>
                <a:lnTo>
                  <a:pt x="24607" y="273716"/>
                </a:lnTo>
                <a:lnTo>
                  <a:pt x="11147" y="318307"/>
                </a:lnTo>
                <a:lnTo>
                  <a:pt x="2839" y="364839"/>
                </a:lnTo>
                <a:lnTo>
                  <a:pt x="0" y="413004"/>
                </a:lnTo>
                <a:lnTo>
                  <a:pt x="2839" y="461168"/>
                </a:lnTo>
                <a:lnTo>
                  <a:pt x="11147" y="507700"/>
                </a:lnTo>
                <a:lnTo>
                  <a:pt x="24607" y="552291"/>
                </a:lnTo>
                <a:lnTo>
                  <a:pt x="42903" y="594631"/>
                </a:lnTo>
                <a:lnTo>
                  <a:pt x="65716" y="634408"/>
                </a:lnTo>
                <a:lnTo>
                  <a:pt x="92732" y="671315"/>
                </a:lnTo>
                <a:lnTo>
                  <a:pt x="123634" y="705040"/>
                </a:lnTo>
                <a:lnTo>
                  <a:pt x="158105" y="735274"/>
                </a:lnTo>
                <a:lnTo>
                  <a:pt x="195827" y="761707"/>
                </a:lnTo>
                <a:lnTo>
                  <a:pt x="236486" y="784029"/>
                </a:lnTo>
                <a:lnTo>
                  <a:pt x="279764" y="801930"/>
                </a:lnTo>
                <a:lnTo>
                  <a:pt x="325345" y="815100"/>
                </a:lnTo>
                <a:lnTo>
                  <a:pt x="372911" y="823229"/>
                </a:lnTo>
                <a:lnTo>
                  <a:pt x="422147" y="826007"/>
                </a:lnTo>
                <a:lnTo>
                  <a:pt x="471384" y="823229"/>
                </a:lnTo>
                <a:lnTo>
                  <a:pt x="518950" y="815100"/>
                </a:lnTo>
                <a:lnTo>
                  <a:pt x="564531" y="801930"/>
                </a:lnTo>
                <a:lnTo>
                  <a:pt x="607809" y="784029"/>
                </a:lnTo>
                <a:lnTo>
                  <a:pt x="648468" y="761707"/>
                </a:lnTo>
                <a:lnTo>
                  <a:pt x="686190" y="735274"/>
                </a:lnTo>
                <a:lnTo>
                  <a:pt x="720661" y="705040"/>
                </a:lnTo>
                <a:lnTo>
                  <a:pt x="751563" y="671315"/>
                </a:lnTo>
                <a:lnTo>
                  <a:pt x="778579" y="634408"/>
                </a:lnTo>
                <a:lnTo>
                  <a:pt x="801392" y="594631"/>
                </a:lnTo>
                <a:lnTo>
                  <a:pt x="819688" y="552291"/>
                </a:lnTo>
                <a:lnTo>
                  <a:pt x="833148" y="507700"/>
                </a:lnTo>
                <a:lnTo>
                  <a:pt x="841456" y="461168"/>
                </a:lnTo>
                <a:lnTo>
                  <a:pt x="844296" y="413004"/>
                </a:lnTo>
                <a:lnTo>
                  <a:pt x="841456" y="364839"/>
                </a:lnTo>
                <a:lnTo>
                  <a:pt x="833148" y="318307"/>
                </a:lnTo>
                <a:lnTo>
                  <a:pt x="819688" y="273716"/>
                </a:lnTo>
                <a:lnTo>
                  <a:pt x="801392" y="231376"/>
                </a:lnTo>
                <a:lnTo>
                  <a:pt x="778579" y="191599"/>
                </a:lnTo>
                <a:lnTo>
                  <a:pt x="751563" y="154692"/>
                </a:lnTo>
                <a:lnTo>
                  <a:pt x="720661" y="120967"/>
                </a:lnTo>
                <a:lnTo>
                  <a:pt x="686190" y="90733"/>
                </a:lnTo>
                <a:lnTo>
                  <a:pt x="648468" y="64300"/>
                </a:lnTo>
                <a:lnTo>
                  <a:pt x="607809" y="41978"/>
                </a:lnTo>
                <a:lnTo>
                  <a:pt x="564531" y="24077"/>
                </a:lnTo>
                <a:lnTo>
                  <a:pt x="518950" y="10907"/>
                </a:lnTo>
                <a:lnTo>
                  <a:pt x="471384" y="2778"/>
                </a:lnTo>
                <a:lnTo>
                  <a:pt x="422147" y="0"/>
                </a:lnTo>
                <a:close/>
              </a:path>
            </a:pathLst>
          </a:custGeom>
          <a:solidFill>
            <a:srgbClr val="C79EE2"/>
          </a:solidFill>
        </p:spPr>
        <p:txBody>
          <a:bodyPr wrap="square" lIns="0" tIns="0" rIns="0" bIns="0" rtlCol="0"/>
          <a:lstStyle/>
          <a:p>
            <a:endParaRPr/>
          </a:p>
        </p:txBody>
      </p:sp>
      <p:sp>
        <p:nvSpPr>
          <p:cNvPr id="17" name="object 17"/>
          <p:cNvSpPr txBox="1"/>
          <p:nvPr/>
        </p:nvSpPr>
        <p:spPr>
          <a:xfrm>
            <a:off x="2786252" y="3594353"/>
            <a:ext cx="385445" cy="452120"/>
          </a:xfrm>
          <a:prstGeom prst="rect">
            <a:avLst/>
          </a:prstGeom>
        </p:spPr>
        <p:txBody>
          <a:bodyPr vert="horz" wrap="square" lIns="0" tIns="12065" rIns="0" bIns="0" rtlCol="0">
            <a:spAutoFit/>
          </a:bodyPr>
          <a:lstStyle/>
          <a:p>
            <a:pPr marL="12700">
              <a:lnSpc>
                <a:spcPct val="100000"/>
              </a:lnSpc>
              <a:spcBef>
                <a:spcPts val="95"/>
              </a:spcBef>
            </a:pPr>
            <a:r>
              <a:rPr sz="2800" spc="-25" dirty="0">
                <a:latin typeface="Calibri"/>
                <a:cs typeface="Calibri"/>
              </a:rPr>
              <a:t>04</a:t>
            </a:r>
            <a:endParaRPr sz="2800">
              <a:latin typeface="Calibri"/>
              <a:cs typeface="Calibri"/>
            </a:endParaRPr>
          </a:p>
        </p:txBody>
      </p:sp>
      <p:sp>
        <p:nvSpPr>
          <p:cNvPr id="18" name="object 18"/>
          <p:cNvSpPr/>
          <p:nvPr/>
        </p:nvSpPr>
        <p:spPr>
          <a:xfrm>
            <a:off x="1620011" y="4076700"/>
            <a:ext cx="844550" cy="828040"/>
          </a:xfrm>
          <a:custGeom>
            <a:avLst/>
            <a:gdLst/>
            <a:ahLst/>
            <a:cxnLst/>
            <a:rect l="l" t="t" r="r" b="b"/>
            <a:pathLst>
              <a:path w="844550" h="828039">
                <a:moveTo>
                  <a:pt x="422148" y="0"/>
                </a:moveTo>
                <a:lnTo>
                  <a:pt x="372911" y="2784"/>
                </a:lnTo>
                <a:lnTo>
                  <a:pt x="325345" y="10930"/>
                </a:lnTo>
                <a:lnTo>
                  <a:pt x="279764" y="24126"/>
                </a:lnTo>
                <a:lnTo>
                  <a:pt x="236486" y="42063"/>
                </a:lnTo>
                <a:lnTo>
                  <a:pt x="195827" y="64429"/>
                </a:lnTo>
                <a:lnTo>
                  <a:pt x="158105" y="90913"/>
                </a:lnTo>
                <a:lnTo>
                  <a:pt x="123634" y="121205"/>
                </a:lnTo>
                <a:lnTo>
                  <a:pt x="92732" y="154994"/>
                </a:lnTo>
                <a:lnTo>
                  <a:pt x="65716" y="191970"/>
                </a:lnTo>
                <a:lnTo>
                  <a:pt x="42903" y="231821"/>
                </a:lnTo>
                <a:lnTo>
                  <a:pt x="24607" y="274237"/>
                </a:lnTo>
                <a:lnTo>
                  <a:pt x="11147" y="318906"/>
                </a:lnTo>
                <a:lnTo>
                  <a:pt x="2839" y="365520"/>
                </a:lnTo>
                <a:lnTo>
                  <a:pt x="0" y="413766"/>
                </a:lnTo>
                <a:lnTo>
                  <a:pt x="2839" y="462011"/>
                </a:lnTo>
                <a:lnTo>
                  <a:pt x="11147" y="508625"/>
                </a:lnTo>
                <a:lnTo>
                  <a:pt x="24607" y="553294"/>
                </a:lnTo>
                <a:lnTo>
                  <a:pt x="42903" y="595710"/>
                </a:lnTo>
                <a:lnTo>
                  <a:pt x="65716" y="635561"/>
                </a:lnTo>
                <a:lnTo>
                  <a:pt x="92732" y="672537"/>
                </a:lnTo>
                <a:lnTo>
                  <a:pt x="123634" y="706326"/>
                </a:lnTo>
                <a:lnTo>
                  <a:pt x="158105" y="736618"/>
                </a:lnTo>
                <a:lnTo>
                  <a:pt x="195827" y="763102"/>
                </a:lnTo>
                <a:lnTo>
                  <a:pt x="236486" y="785468"/>
                </a:lnTo>
                <a:lnTo>
                  <a:pt x="279764" y="803405"/>
                </a:lnTo>
                <a:lnTo>
                  <a:pt x="325345" y="816601"/>
                </a:lnTo>
                <a:lnTo>
                  <a:pt x="372911" y="824747"/>
                </a:lnTo>
                <a:lnTo>
                  <a:pt x="422148" y="827532"/>
                </a:lnTo>
                <a:lnTo>
                  <a:pt x="471384" y="824747"/>
                </a:lnTo>
                <a:lnTo>
                  <a:pt x="518950" y="816601"/>
                </a:lnTo>
                <a:lnTo>
                  <a:pt x="564531" y="803405"/>
                </a:lnTo>
                <a:lnTo>
                  <a:pt x="607809" y="785468"/>
                </a:lnTo>
                <a:lnTo>
                  <a:pt x="648468" y="763102"/>
                </a:lnTo>
                <a:lnTo>
                  <a:pt x="686190" y="736618"/>
                </a:lnTo>
                <a:lnTo>
                  <a:pt x="720661" y="706326"/>
                </a:lnTo>
                <a:lnTo>
                  <a:pt x="751563" y="672537"/>
                </a:lnTo>
                <a:lnTo>
                  <a:pt x="778579" y="635561"/>
                </a:lnTo>
                <a:lnTo>
                  <a:pt x="801392" y="595710"/>
                </a:lnTo>
                <a:lnTo>
                  <a:pt x="819688" y="553294"/>
                </a:lnTo>
                <a:lnTo>
                  <a:pt x="833148" y="508625"/>
                </a:lnTo>
                <a:lnTo>
                  <a:pt x="841456" y="462011"/>
                </a:lnTo>
                <a:lnTo>
                  <a:pt x="844295" y="413766"/>
                </a:lnTo>
                <a:lnTo>
                  <a:pt x="841456" y="365520"/>
                </a:lnTo>
                <a:lnTo>
                  <a:pt x="833148" y="318906"/>
                </a:lnTo>
                <a:lnTo>
                  <a:pt x="819688" y="274237"/>
                </a:lnTo>
                <a:lnTo>
                  <a:pt x="801392" y="231821"/>
                </a:lnTo>
                <a:lnTo>
                  <a:pt x="778579" y="191970"/>
                </a:lnTo>
                <a:lnTo>
                  <a:pt x="751563" y="154994"/>
                </a:lnTo>
                <a:lnTo>
                  <a:pt x="720661" y="121205"/>
                </a:lnTo>
                <a:lnTo>
                  <a:pt x="686190" y="90913"/>
                </a:lnTo>
                <a:lnTo>
                  <a:pt x="648468" y="64429"/>
                </a:lnTo>
                <a:lnTo>
                  <a:pt x="607809" y="42063"/>
                </a:lnTo>
                <a:lnTo>
                  <a:pt x="564531" y="24126"/>
                </a:lnTo>
                <a:lnTo>
                  <a:pt x="518950" y="10930"/>
                </a:lnTo>
                <a:lnTo>
                  <a:pt x="471384" y="2784"/>
                </a:lnTo>
                <a:lnTo>
                  <a:pt x="422148" y="0"/>
                </a:lnTo>
                <a:close/>
              </a:path>
            </a:pathLst>
          </a:custGeom>
          <a:solidFill>
            <a:srgbClr val="AE7822"/>
          </a:solidFill>
        </p:spPr>
        <p:txBody>
          <a:bodyPr wrap="square" lIns="0" tIns="0" rIns="0" bIns="0" rtlCol="0"/>
          <a:lstStyle/>
          <a:p>
            <a:endParaRPr/>
          </a:p>
        </p:txBody>
      </p:sp>
      <p:sp>
        <p:nvSpPr>
          <p:cNvPr id="19" name="object 19"/>
          <p:cNvSpPr txBox="1"/>
          <p:nvPr/>
        </p:nvSpPr>
        <p:spPr>
          <a:xfrm>
            <a:off x="3427221" y="3652469"/>
            <a:ext cx="3583179" cy="320601"/>
          </a:xfrm>
          <a:prstGeom prst="rect">
            <a:avLst/>
          </a:prstGeom>
        </p:spPr>
        <p:txBody>
          <a:bodyPr vert="horz" wrap="square" lIns="0" tIns="12700" rIns="0" bIns="0" rtlCol="0">
            <a:spAutoFit/>
          </a:bodyPr>
          <a:lstStyle/>
          <a:p>
            <a:pPr marL="12700">
              <a:lnSpc>
                <a:spcPct val="100000"/>
              </a:lnSpc>
              <a:spcBef>
                <a:spcPts val="100"/>
              </a:spcBef>
            </a:pPr>
            <a:r>
              <a:rPr sz="2000" b="1" i="1" dirty="0">
                <a:solidFill>
                  <a:srgbClr val="767070"/>
                </a:solidFill>
                <a:latin typeface="Arial"/>
                <a:cs typeface="Arial"/>
              </a:rPr>
              <a:t>Résultats</a:t>
            </a:r>
            <a:r>
              <a:rPr sz="2000" b="1" i="1" spc="-10" dirty="0">
                <a:solidFill>
                  <a:srgbClr val="767070"/>
                </a:solidFill>
                <a:latin typeface="Arial"/>
                <a:cs typeface="Arial"/>
              </a:rPr>
              <a:t> </a:t>
            </a:r>
            <a:r>
              <a:rPr sz="2000" b="1" i="1" dirty="0">
                <a:solidFill>
                  <a:srgbClr val="767070"/>
                </a:solidFill>
                <a:latin typeface="Arial"/>
                <a:cs typeface="Arial"/>
              </a:rPr>
              <a:t>obtenus</a:t>
            </a:r>
            <a:r>
              <a:rPr sz="2000" b="1" i="1" spc="-25" dirty="0">
                <a:solidFill>
                  <a:srgbClr val="767070"/>
                </a:solidFill>
                <a:latin typeface="Arial"/>
                <a:cs typeface="Arial"/>
              </a:rPr>
              <a:t> </a:t>
            </a:r>
            <a:r>
              <a:rPr sz="2000" b="1" i="1" dirty="0">
                <a:solidFill>
                  <a:srgbClr val="767070"/>
                </a:solidFill>
                <a:latin typeface="Arial"/>
                <a:cs typeface="Arial"/>
              </a:rPr>
              <a:t>à</a:t>
            </a:r>
            <a:r>
              <a:rPr sz="2000" b="1" i="1" spc="-15" dirty="0">
                <a:solidFill>
                  <a:srgbClr val="767070"/>
                </a:solidFill>
                <a:latin typeface="Arial"/>
                <a:cs typeface="Arial"/>
              </a:rPr>
              <a:t> </a:t>
            </a:r>
            <a:r>
              <a:rPr sz="2000" b="1" i="1" dirty="0">
                <a:solidFill>
                  <a:srgbClr val="767070"/>
                </a:solidFill>
                <a:latin typeface="Arial"/>
                <a:cs typeface="Arial"/>
              </a:rPr>
              <a:t>ce</a:t>
            </a:r>
            <a:r>
              <a:rPr sz="2000" b="1" i="1" spc="-20" dirty="0">
                <a:solidFill>
                  <a:srgbClr val="767070"/>
                </a:solidFill>
                <a:latin typeface="Arial"/>
                <a:cs typeface="Arial"/>
              </a:rPr>
              <a:t> jour</a:t>
            </a:r>
            <a:endParaRPr sz="2000" dirty="0">
              <a:latin typeface="Arial"/>
              <a:cs typeface="Arial"/>
            </a:endParaRPr>
          </a:p>
        </p:txBody>
      </p:sp>
      <p:sp>
        <p:nvSpPr>
          <p:cNvPr id="20" name="object 20"/>
          <p:cNvSpPr txBox="1"/>
          <p:nvPr/>
        </p:nvSpPr>
        <p:spPr>
          <a:xfrm>
            <a:off x="1866138" y="4226763"/>
            <a:ext cx="388620" cy="437515"/>
          </a:xfrm>
          <a:prstGeom prst="rect">
            <a:avLst/>
          </a:prstGeom>
        </p:spPr>
        <p:txBody>
          <a:bodyPr vert="horz" wrap="square" lIns="0" tIns="12700" rIns="0" bIns="0" rtlCol="0">
            <a:spAutoFit/>
          </a:bodyPr>
          <a:lstStyle/>
          <a:p>
            <a:pPr marL="12700">
              <a:lnSpc>
                <a:spcPct val="100000"/>
              </a:lnSpc>
              <a:spcBef>
                <a:spcPts val="100"/>
              </a:spcBef>
            </a:pPr>
            <a:r>
              <a:rPr sz="2700" b="1" spc="-25" dirty="0">
                <a:solidFill>
                  <a:srgbClr val="404040"/>
                </a:solidFill>
                <a:latin typeface="Tw Cen MT"/>
                <a:cs typeface="Tw Cen MT"/>
              </a:rPr>
              <a:t>05</a:t>
            </a:r>
            <a:endParaRPr sz="2700">
              <a:latin typeface="Tw Cen MT"/>
              <a:cs typeface="Tw Cen MT"/>
            </a:endParaRPr>
          </a:p>
        </p:txBody>
      </p:sp>
      <p:grpSp>
        <p:nvGrpSpPr>
          <p:cNvPr id="21" name="object 21"/>
          <p:cNvGrpSpPr/>
          <p:nvPr/>
        </p:nvGrpSpPr>
        <p:grpSpPr>
          <a:xfrm>
            <a:off x="2334767" y="0"/>
            <a:ext cx="6781800" cy="5782310"/>
            <a:chOff x="2334767" y="0"/>
            <a:chExt cx="6781800" cy="5782310"/>
          </a:xfrm>
        </p:grpSpPr>
        <p:sp>
          <p:nvSpPr>
            <p:cNvPr id="22" name="object 22"/>
            <p:cNvSpPr/>
            <p:nvPr/>
          </p:nvSpPr>
          <p:spPr>
            <a:xfrm>
              <a:off x="2339339" y="2802635"/>
              <a:ext cx="313055" cy="1486535"/>
            </a:xfrm>
            <a:custGeom>
              <a:avLst/>
              <a:gdLst/>
              <a:ahLst/>
              <a:cxnLst/>
              <a:rect l="l" t="t" r="r" b="b"/>
              <a:pathLst>
                <a:path w="313055" h="1486535">
                  <a:moveTo>
                    <a:pt x="312674" y="0"/>
                  </a:moveTo>
                  <a:lnTo>
                    <a:pt x="73152" y="193928"/>
                  </a:lnTo>
                </a:path>
                <a:path w="313055" h="1486535">
                  <a:moveTo>
                    <a:pt x="0" y="643127"/>
                  </a:moveTo>
                  <a:lnTo>
                    <a:pt x="288036" y="844803"/>
                  </a:lnTo>
                </a:path>
                <a:path w="313055" h="1486535">
                  <a:moveTo>
                    <a:pt x="312674" y="1292352"/>
                  </a:moveTo>
                  <a:lnTo>
                    <a:pt x="73152" y="1486281"/>
                  </a:lnTo>
                </a:path>
              </a:pathLst>
            </a:custGeom>
            <a:ln w="9144">
              <a:solidFill>
                <a:srgbClr val="2281BD"/>
              </a:solidFill>
            </a:ln>
          </p:spPr>
          <p:txBody>
            <a:bodyPr wrap="square" lIns="0" tIns="0" rIns="0" bIns="0" rtlCol="0"/>
            <a:lstStyle/>
            <a:p>
              <a:endParaRPr/>
            </a:p>
          </p:txBody>
        </p:sp>
        <p:pic>
          <p:nvPicPr>
            <p:cNvPr id="23" name="object 23"/>
            <p:cNvPicPr/>
            <p:nvPr/>
          </p:nvPicPr>
          <p:blipFill>
            <a:blip r:embed="rId3" cstate="print"/>
            <a:stretch>
              <a:fillRect/>
            </a:stretch>
          </p:blipFill>
          <p:spPr>
            <a:xfrm>
              <a:off x="8468867" y="0"/>
              <a:ext cx="647700" cy="784860"/>
            </a:xfrm>
            <a:prstGeom prst="rect">
              <a:avLst/>
            </a:prstGeom>
          </p:spPr>
        </p:pic>
        <p:sp>
          <p:nvSpPr>
            <p:cNvPr id="24" name="object 24"/>
            <p:cNvSpPr/>
            <p:nvPr/>
          </p:nvSpPr>
          <p:spPr>
            <a:xfrm>
              <a:off x="2500883" y="4954523"/>
              <a:ext cx="845819" cy="828040"/>
            </a:xfrm>
            <a:custGeom>
              <a:avLst/>
              <a:gdLst/>
              <a:ahLst/>
              <a:cxnLst/>
              <a:rect l="l" t="t" r="r" b="b"/>
              <a:pathLst>
                <a:path w="845820" h="828039">
                  <a:moveTo>
                    <a:pt x="422910" y="0"/>
                  </a:moveTo>
                  <a:lnTo>
                    <a:pt x="373592" y="2784"/>
                  </a:lnTo>
                  <a:lnTo>
                    <a:pt x="325944" y="10930"/>
                  </a:lnTo>
                  <a:lnTo>
                    <a:pt x="280285" y="24126"/>
                  </a:lnTo>
                  <a:lnTo>
                    <a:pt x="236930" y="42063"/>
                  </a:lnTo>
                  <a:lnTo>
                    <a:pt x="196199" y="64429"/>
                  </a:lnTo>
                  <a:lnTo>
                    <a:pt x="158407" y="90913"/>
                  </a:lnTo>
                  <a:lnTo>
                    <a:pt x="123872" y="121205"/>
                  </a:lnTo>
                  <a:lnTo>
                    <a:pt x="92912" y="154994"/>
                  </a:lnTo>
                  <a:lnTo>
                    <a:pt x="65845" y="191970"/>
                  </a:lnTo>
                  <a:lnTo>
                    <a:pt x="42987" y="231821"/>
                  </a:lnTo>
                  <a:lnTo>
                    <a:pt x="24656" y="274237"/>
                  </a:lnTo>
                  <a:lnTo>
                    <a:pt x="11170" y="318906"/>
                  </a:lnTo>
                  <a:lnTo>
                    <a:pt x="2845" y="365520"/>
                  </a:lnTo>
                  <a:lnTo>
                    <a:pt x="0" y="413766"/>
                  </a:lnTo>
                  <a:lnTo>
                    <a:pt x="2845" y="462018"/>
                  </a:lnTo>
                  <a:lnTo>
                    <a:pt x="11170" y="508636"/>
                  </a:lnTo>
                  <a:lnTo>
                    <a:pt x="24656" y="553310"/>
                  </a:lnTo>
                  <a:lnTo>
                    <a:pt x="42987" y="595727"/>
                  </a:lnTo>
                  <a:lnTo>
                    <a:pt x="65845" y="635578"/>
                  </a:lnTo>
                  <a:lnTo>
                    <a:pt x="92912" y="672553"/>
                  </a:lnTo>
                  <a:lnTo>
                    <a:pt x="123872" y="706340"/>
                  </a:lnTo>
                  <a:lnTo>
                    <a:pt x="158407" y="736630"/>
                  </a:lnTo>
                  <a:lnTo>
                    <a:pt x="196199" y="763112"/>
                  </a:lnTo>
                  <a:lnTo>
                    <a:pt x="236930" y="785475"/>
                  </a:lnTo>
                  <a:lnTo>
                    <a:pt x="280285" y="803409"/>
                  </a:lnTo>
                  <a:lnTo>
                    <a:pt x="325944" y="816603"/>
                  </a:lnTo>
                  <a:lnTo>
                    <a:pt x="373592" y="824748"/>
                  </a:lnTo>
                  <a:lnTo>
                    <a:pt x="422910" y="827532"/>
                  </a:lnTo>
                  <a:lnTo>
                    <a:pt x="472227" y="824748"/>
                  </a:lnTo>
                  <a:lnTo>
                    <a:pt x="519875" y="816603"/>
                  </a:lnTo>
                  <a:lnTo>
                    <a:pt x="565534" y="803409"/>
                  </a:lnTo>
                  <a:lnTo>
                    <a:pt x="608889" y="785475"/>
                  </a:lnTo>
                  <a:lnTo>
                    <a:pt x="649620" y="763112"/>
                  </a:lnTo>
                  <a:lnTo>
                    <a:pt x="687412" y="736630"/>
                  </a:lnTo>
                  <a:lnTo>
                    <a:pt x="721947" y="706340"/>
                  </a:lnTo>
                  <a:lnTo>
                    <a:pt x="752907" y="672553"/>
                  </a:lnTo>
                  <a:lnTo>
                    <a:pt x="779974" y="635578"/>
                  </a:lnTo>
                  <a:lnTo>
                    <a:pt x="802832" y="595727"/>
                  </a:lnTo>
                  <a:lnTo>
                    <a:pt x="821163" y="553310"/>
                  </a:lnTo>
                  <a:lnTo>
                    <a:pt x="834649" y="508636"/>
                  </a:lnTo>
                  <a:lnTo>
                    <a:pt x="842974" y="462018"/>
                  </a:lnTo>
                  <a:lnTo>
                    <a:pt x="845819" y="413766"/>
                  </a:lnTo>
                  <a:lnTo>
                    <a:pt x="842974" y="365520"/>
                  </a:lnTo>
                  <a:lnTo>
                    <a:pt x="834649" y="318906"/>
                  </a:lnTo>
                  <a:lnTo>
                    <a:pt x="821163" y="274237"/>
                  </a:lnTo>
                  <a:lnTo>
                    <a:pt x="802832" y="231821"/>
                  </a:lnTo>
                  <a:lnTo>
                    <a:pt x="779974" y="191970"/>
                  </a:lnTo>
                  <a:lnTo>
                    <a:pt x="752907" y="154994"/>
                  </a:lnTo>
                  <a:lnTo>
                    <a:pt x="721947" y="121205"/>
                  </a:lnTo>
                  <a:lnTo>
                    <a:pt x="687412" y="90913"/>
                  </a:lnTo>
                  <a:lnTo>
                    <a:pt x="649620" y="64429"/>
                  </a:lnTo>
                  <a:lnTo>
                    <a:pt x="608889" y="42063"/>
                  </a:lnTo>
                  <a:lnTo>
                    <a:pt x="565534" y="24126"/>
                  </a:lnTo>
                  <a:lnTo>
                    <a:pt x="519875" y="10930"/>
                  </a:lnTo>
                  <a:lnTo>
                    <a:pt x="472227" y="2784"/>
                  </a:lnTo>
                  <a:lnTo>
                    <a:pt x="422910" y="0"/>
                  </a:lnTo>
                  <a:close/>
                </a:path>
              </a:pathLst>
            </a:custGeom>
            <a:solidFill>
              <a:srgbClr val="0F7DC5"/>
            </a:solidFill>
          </p:spPr>
          <p:txBody>
            <a:bodyPr wrap="square" lIns="0" tIns="0" rIns="0" bIns="0" rtlCol="0"/>
            <a:lstStyle/>
            <a:p>
              <a:endParaRPr/>
            </a:p>
          </p:txBody>
        </p:sp>
      </p:grpSp>
      <p:sp>
        <p:nvSpPr>
          <p:cNvPr id="25" name="object 25"/>
          <p:cNvSpPr txBox="1"/>
          <p:nvPr/>
        </p:nvSpPr>
        <p:spPr>
          <a:xfrm>
            <a:off x="2488183" y="4377518"/>
            <a:ext cx="3684017" cy="319959"/>
          </a:xfrm>
          <a:prstGeom prst="rect">
            <a:avLst/>
          </a:prstGeom>
        </p:spPr>
        <p:txBody>
          <a:bodyPr vert="horz" wrap="square" lIns="0" tIns="12065" rIns="0" bIns="0" rtlCol="0">
            <a:spAutoFit/>
          </a:bodyPr>
          <a:lstStyle/>
          <a:p>
            <a:pPr marL="12700">
              <a:lnSpc>
                <a:spcPct val="100000"/>
              </a:lnSpc>
              <a:spcBef>
                <a:spcPts val="95"/>
              </a:spcBef>
            </a:pPr>
            <a:r>
              <a:rPr lang="fr-CM" sz="2000" b="1" i="1" spc="-55" dirty="0">
                <a:solidFill>
                  <a:srgbClr val="767070"/>
                </a:solidFill>
                <a:latin typeface="Tahoma"/>
                <a:cs typeface="Tahoma"/>
              </a:rPr>
              <a:t>Problèmes rencontrés</a:t>
            </a:r>
            <a:endParaRPr sz="2000" dirty="0">
              <a:latin typeface="Tahoma"/>
              <a:cs typeface="Tahoma"/>
            </a:endParaRPr>
          </a:p>
        </p:txBody>
      </p:sp>
      <p:sp>
        <p:nvSpPr>
          <p:cNvPr id="26" name="object 26"/>
          <p:cNvSpPr txBox="1"/>
          <p:nvPr/>
        </p:nvSpPr>
        <p:spPr>
          <a:xfrm>
            <a:off x="2707004" y="5095443"/>
            <a:ext cx="388620" cy="437515"/>
          </a:xfrm>
          <a:prstGeom prst="rect">
            <a:avLst/>
          </a:prstGeom>
        </p:spPr>
        <p:txBody>
          <a:bodyPr vert="horz" wrap="square" lIns="0" tIns="12700" rIns="0" bIns="0" rtlCol="0">
            <a:spAutoFit/>
          </a:bodyPr>
          <a:lstStyle/>
          <a:p>
            <a:pPr marL="12700">
              <a:lnSpc>
                <a:spcPct val="100000"/>
              </a:lnSpc>
              <a:spcBef>
                <a:spcPts val="100"/>
              </a:spcBef>
            </a:pPr>
            <a:r>
              <a:rPr sz="2700" b="1" spc="-25" dirty="0">
                <a:solidFill>
                  <a:srgbClr val="404040"/>
                </a:solidFill>
                <a:latin typeface="Tw Cen MT"/>
                <a:cs typeface="Tw Cen MT"/>
              </a:rPr>
              <a:t>06</a:t>
            </a:r>
            <a:endParaRPr sz="2700">
              <a:latin typeface="Tw Cen MT"/>
              <a:cs typeface="Tw Cen MT"/>
            </a:endParaRPr>
          </a:p>
        </p:txBody>
      </p:sp>
      <p:sp>
        <p:nvSpPr>
          <p:cNvPr id="27" name="object 27"/>
          <p:cNvSpPr txBox="1"/>
          <p:nvPr/>
        </p:nvSpPr>
        <p:spPr>
          <a:xfrm>
            <a:off x="3479672" y="5165105"/>
            <a:ext cx="1476375" cy="320601"/>
          </a:xfrm>
          <a:prstGeom prst="rect">
            <a:avLst/>
          </a:prstGeom>
        </p:spPr>
        <p:txBody>
          <a:bodyPr vert="horz" wrap="square" lIns="0" tIns="12700" rIns="0" bIns="0" rtlCol="0">
            <a:spAutoFit/>
          </a:bodyPr>
          <a:lstStyle/>
          <a:p>
            <a:pPr marL="12700">
              <a:lnSpc>
                <a:spcPct val="100000"/>
              </a:lnSpc>
              <a:spcBef>
                <a:spcPts val="100"/>
              </a:spcBef>
            </a:pPr>
            <a:r>
              <a:rPr lang="fr-CM" sz="2000" b="1" i="1" spc="-55" dirty="0">
                <a:solidFill>
                  <a:srgbClr val="767070"/>
                </a:solidFill>
                <a:latin typeface="Tahoma"/>
                <a:cs typeface="Tahoma"/>
              </a:rPr>
              <a:t>Impact</a:t>
            </a:r>
            <a:endParaRPr sz="2000" dirty="0">
              <a:latin typeface="Tahoma"/>
              <a:cs typeface="Tahoma"/>
            </a:endParaRPr>
          </a:p>
        </p:txBody>
      </p:sp>
      <p:cxnSp>
        <p:nvCxnSpPr>
          <p:cNvPr id="30" name="Connecteur droit 29">
            <a:extLst>
              <a:ext uri="{FF2B5EF4-FFF2-40B4-BE49-F238E27FC236}">
                <a16:creationId xmlns:a16="http://schemas.microsoft.com/office/drawing/2014/main" id="{ACC10A12-A0A6-42BF-B11C-0D6AD09A24BD}"/>
              </a:ext>
            </a:extLst>
          </p:cNvPr>
          <p:cNvCxnSpPr/>
          <p:nvPr/>
        </p:nvCxnSpPr>
        <p:spPr>
          <a:xfrm>
            <a:off x="2254758" y="4800600"/>
            <a:ext cx="300990" cy="34518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9"/>
          </a:xfrm>
          <a:prstGeom prst="rect">
            <a:avLst/>
          </a:prstGeom>
        </p:spPr>
      </p:pic>
      <p:sp>
        <p:nvSpPr>
          <p:cNvPr id="3" name="object 3"/>
          <p:cNvSpPr txBox="1"/>
          <p:nvPr/>
        </p:nvSpPr>
        <p:spPr>
          <a:xfrm>
            <a:off x="914196" y="3416553"/>
            <a:ext cx="3300095" cy="835660"/>
          </a:xfrm>
          <a:prstGeom prst="rect">
            <a:avLst/>
          </a:prstGeom>
        </p:spPr>
        <p:txBody>
          <a:bodyPr vert="horz" wrap="square" lIns="0" tIns="60960" rIns="0" bIns="0" rtlCol="0">
            <a:spAutoFit/>
          </a:bodyPr>
          <a:lstStyle/>
          <a:p>
            <a:pPr marL="678815" marR="5080" indent="-666750">
              <a:lnSpc>
                <a:spcPts val="3020"/>
              </a:lnSpc>
              <a:spcBef>
                <a:spcPts val="480"/>
              </a:spcBef>
            </a:pPr>
            <a:r>
              <a:rPr sz="2800" b="1" dirty="0">
                <a:latin typeface="Cambria"/>
                <a:cs typeface="Cambria"/>
              </a:rPr>
              <a:t>MERCI</a:t>
            </a:r>
            <a:r>
              <a:rPr sz="2800" b="1" spc="-114" dirty="0">
                <a:latin typeface="Cambria"/>
                <a:cs typeface="Cambria"/>
              </a:rPr>
              <a:t> </a:t>
            </a:r>
            <a:r>
              <a:rPr sz="2800" b="1" dirty="0">
                <a:latin typeface="Cambria"/>
                <a:cs typeface="Cambria"/>
              </a:rPr>
              <a:t>POUR</a:t>
            </a:r>
            <a:r>
              <a:rPr sz="2800" b="1" spc="-110" dirty="0">
                <a:latin typeface="Cambria"/>
                <a:cs typeface="Cambria"/>
              </a:rPr>
              <a:t> </a:t>
            </a:r>
            <a:r>
              <a:rPr sz="2800" b="1" spc="-10" dirty="0">
                <a:latin typeface="Cambria"/>
                <a:cs typeface="Cambria"/>
              </a:rPr>
              <a:t>VOTRE ATTENTION</a:t>
            </a:r>
            <a:endParaRPr sz="2800">
              <a:latin typeface="Cambria"/>
              <a:cs typeface="Cambria"/>
            </a:endParaRPr>
          </a:p>
        </p:txBody>
      </p:sp>
      <p:sp>
        <p:nvSpPr>
          <p:cNvPr id="4" name="object 4"/>
          <p:cNvSpPr txBox="1"/>
          <p:nvPr/>
        </p:nvSpPr>
        <p:spPr>
          <a:xfrm>
            <a:off x="8283067" y="6535928"/>
            <a:ext cx="153670" cy="177800"/>
          </a:xfrm>
          <a:prstGeom prst="rect">
            <a:avLst/>
          </a:prstGeom>
        </p:spPr>
        <p:txBody>
          <a:bodyPr vert="horz" wrap="square" lIns="0" tIns="12065" rIns="0" bIns="0" rtlCol="0">
            <a:spAutoFit/>
          </a:bodyPr>
          <a:lstStyle/>
          <a:p>
            <a:pPr marL="12700">
              <a:lnSpc>
                <a:spcPct val="100000"/>
              </a:lnSpc>
              <a:spcBef>
                <a:spcPts val="95"/>
              </a:spcBef>
            </a:pPr>
            <a:r>
              <a:rPr sz="1000" spc="-25" dirty="0">
                <a:solidFill>
                  <a:srgbClr val="404040"/>
                </a:solidFill>
                <a:latin typeface="Calibri"/>
                <a:cs typeface="Calibri"/>
              </a:rPr>
              <a:t>32</a:t>
            </a:r>
            <a:endParaRPr sz="1000">
              <a:latin typeface="Calibri"/>
              <a:cs typeface="Calibri"/>
            </a:endParaRPr>
          </a:p>
        </p:txBody>
      </p:sp>
      <p:pic>
        <p:nvPicPr>
          <p:cNvPr id="5" name="object 5"/>
          <p:cNvPicPr/>
          <p:nvPr/>
        </p:nvPicPr>
        <p:blipFill>
          <a:blip r:embed="rId3" cstate="print"/>
          <a:stretch>
            <a:fillRect/>
          </a:stretch>
        </p:blipFill>
        <p:spPr>
          <a:xfrm>
            <a:off x="2037588" y="4762500"/>
            <a:ext cx="1542288" cy="1868424"/>
          </a:xfrm>
          <a:prstGeom prst="rect">
            <a:avLst/>
          </a:prstGeom>
        </p:spPr>
      </p:pic>
      <p:sp>
        <p:nvSpPr>
          <p:cNvPr id="6" name="object 6"/>
          <p:cNvSpPr txBox="1"/>
          <p:nvPr/>
        </p:nvSpPr>
        <p:spPr>
          <a:xfrm>
            <a:off x="5187822" y="3802126"/>
            <a:ext cx="361315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ahoma"/>
                <a:cs typeface="Tahoma"/>
              </a:rPr>
              <a:t>Email:</a:t>
            </a:r>
            <a:r>
              <a:rPr sz="1800" spc="25" dirty="0">
                <a:latin typeface="Tahoma"/>
                <a:cs typeface="Tahoma"/>
              </a:rPr>
              <a:t> </a:t>
            </a:r>
            <a:r>
              <a:rPr sz="1800" u="sng" spc="-10" dirty="0">
                <a:solidFill>
                  <a:srgbClr val="55BBFD"/>
                </a:solidFill>
                <a:uFill>
                  <a:solidFill>
                    <a:srgbClr val="55BBFD"/>
                  </a:solidFill>
                </a:uFill>
                <a:latin typeface="Tahoma"/>
                <a:cs typeface="Tahoma"/>
                <a:hlinkClick r:id="rId4"/>
              </a:rPr>
              <a:t>info@commune-dschang.org</a:t>
            </a:r>
            <a:endParaRPr sz="1800">
              <a:latin typeface="Tahoma"/>
              <a:cs typeface="Tahoma"/>
            </a:endParaRPr>
          </a:p>
        </p:txBody>
      </p:sp>
      <p:sp>
        <p:nvSpPr>
          <p:cNvPr id="7" name="object 7"/>
          <p:cNvSpPr txBox="1"/>
          <p:nvPr/>
        </p:nvSpPr>
        <p:spPr>
          <a:xfrm>
            <a:off x="333247" y="691387"/>
            <a:ext cx="3687445" cy="1031240"/>
          </a:xfrm>
          <a:prstGeom prst="rect">
            <a:avLst/>
          </a:prstGeom>
        </p:spPr>
        <p:txBody>
          <a:bodyPr vert="horz" wrap="square" lIns="0" tIns="12065" rIns="0" bIns="0" rtlCol="0">
            <a:spAutoFit/>
          </a:bodyPr>
          <a:lstStyle/>
          <a:p>
            <a:pPr algn="ctr">
              <a:lnSpc>
                <a:spcPct val="100000"/>
              </a:lnSpc>
              <a:spcBef>
                <a:spcPts val="95"/>
              </a:spcBef>
            </a:pPr>
            <a:r>
              <a:rPr sz="1600" b="1" dirty="0">
                <a:latin typeface="Tahoma"/>
                <a:cs typeface="Tahoma"/>
              </a:rPr>
              <a:t>Visitez</a:t>
            </a:r>
            <a:r>
              <a:rPr sz="1600" b="1" spc="-30" dirty="0">
                <a:latin typeface="Tahoma"/>
                <a:cs typeface="Tahoma"/>
              </a:rPr>
              <a:t> </a:t>
            </a:r>
            <a:r>
              <a:rPr sz="1600" b="1" dirty="0">
                <a:latin typeface="Tahoma"/>
                <a:cs typeface="Tahoma"/>
              </a:rPr>
              <a:t>nos</a:t>
            </a:r>
            <a:r>
              <a:rPr sz="1600" b="1" spc="-35" dirty="0">
                <a:latin typeface="Tahoma"/>
                <a:cs typeface="Tahoma"/>
              </a:rPr>
              <a:t> </a:t>
            </a:r>
            <a:r>
              <a:rPr sz="1600" b="1" dirty="0">
                <a:latin typeface="Tahoma"/>
                <a:cs typeface="Tahoma"/>
              </a:rPr>
              <a:t>pages</a:t>
            </a:r>
            <a:r>
              <a:rPr sz="1600" b="1" spc="-15" dirty="0">
                <a:latin typeface="Tahoma"/>
                <a:cs typeface="Tahoma"/>
              </a:rPr>
              <a:t> </a:t>
            </a:r>
            <a:r>
              <a:rPr sz="1600" b="1" spc="-10" dirty="0">
                <a:latin typeface="Tahoma"/>
                <a:cs typeface="Tahoma"/>
              </a:rPr>
              <a:t>internet</a:t>
            </a:r>
            <a:endParaRPr sz="1600">
              <a:latin typeface="Tahoma"/>
              <a:cs typeface="Tahoma"/>
            </a:endParaRPr>
          </a:p>
          <a:p>
            <a:pPr algn="ctr">
              <a:lnSpc>
                <a:spcPct val="100000"/>
              </a:lnSpc>
              <a:spcBef>
                <a:spcPts val="1920"/>
              </a:spcBef>
            </a:pPr>
            <a:r>
              <a:rPr sz="1600" u="sng" spc="-25" dirty="0">
                <a:solidFill>
                  <a:srgbClr val="55BBFD"/>
                </a:solidFill>
                <a:uFill>
                  <a:solidFill>
                    <a:srgbClr val="55BBFD"/>
                  </a:solidFill>
                </a:uFill>
                <a:latin typeface="Tahoma"/>
                <a:cs typeface="Tahoma"/>
                <a:hlinkClick r:id="rId5"/>
              </a:rPr>
              <a:t>www.commune-</a:t>
            </a:r>
            <a:r>
              <a:rPr sz="1600" u="sng" spc="-10" dirty="0">
                <a:solidFill>
                  <a:srgbClr val="55BBFD"/>
                </a:solidFill>
                <a:uFill>
                  <a:solidFill>
                    <a:srgbClr val="55BBFD"/>
                  </a:solidFill>
                </a:uFill>
                <a:latin typeface="Tahoma"/>
                <a:cs typeface="Tahoma"/>
                <a:hlinkClick r:id="rId5"/>
              </a:rPr>
              <a:t>dschang.org</a:t>
            </a:r>
            <a:endParaRPr sz="1600">
              <a:latin typeface="Tahoma"/>
              <a:cs typeface="Tahoma"/>
            </a:endParaRPr>
          </a:p>
          <a:p>
            <a:pPr algn="ctr">
              <a:lnSpc>
                <a:spcPct val="100000"/>
              </a:lnSpc>
              <a:spcBef>
                <a:spcPts val="240"/>
              </a:spcBef>
            </a:pPr>
            <a:r>
              <a:rPr sz="1600" u="sng" spc="-10" dirty="0">
                <a:solidFill>
                  <a:srgbClr val="55BBFD"/>
                </a:solidFill>
                <a:uFill>
                  <a:solidFill>
                    <a:srgbClr val="55BBFD"/>
                  </a:solidFill>
                </a:uFill>
                <a:latin typeface="Tahoma"/>
                <a:cs typeface="Tahoma"/>
              </a:rPr>
              <a:t>www.facebook/communededschang.com</a:t>
            </a:r>
            <a:endParaRPr sz="1600">
              <a:latin typeface="Tahoma"/>
              <a:cs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9591" y="2580843"/>
            <a:ext cx="4912360" cy="2281555"/>
          </a:xfrm>
          <a:prstGeom prst="rect">
            <a:avLst/>
          </a:prstGeom>
        </p:spPr>
        <p:txBody>
          <a:bodyPr vert="horz" wrap="square" lIns="0" tIns="73025" rIns="0" bIns="0" rtlCol="0">
            <a:spAutoFit/>
          </a:bodyPr>
          <a:lstStyle/>
          <a:p>
            <a:pPr marL="12700" marR="5080" indent="-1905" algn="ctr">
              <a:lnSpc>
                <a:spcPct val="90000"/>
              </a:lnSpc>
              <a:spcBef>
                <a:spcPts val="575"/>
              </a:spcBef>
            </a:pPr>
            <a:r>
              <a:rPr sz="4000" b="1" spc="-10" dirty="0">
                <a:solidFill>
                  <a:srgbClr val="FFFFFF"/>
                </a:solidFill>
                <a:latin typeface="Tahoma"/>
                <a:cs typeface="Tahoma"/>
              </a:rPr>
              <a:t>BREVE PRESENTATION</a:t>
            </a:r>
            <a:r>
              <a:rPr sz="4000" b="1" spc="-180" dirty="0">
                <a:solidFill>
                  <a:srgbClr val="FFFFFF"/>
                </a:solidFill>
                <a:latin typeface="Tahoma"/>
                <a:cs typeface="Tahoma"/>
              </a:rPr>
              <a:t> </a:t>
            </a:r>
            <a:r>
              <a:rPr sz="4000" b="1" spc="-25" dirty="0">
                <a:solidFill>
                  <a:srgbClr val="FFFFFF"/>
                </a:solidFill>
                <a:latin typeface="Tahoma"/>
                <a:cs typeface="Tahoma"/>
              </a:rPr>
              <a:t>DE </a:t>
            </a:r>
            <a:r>
              <a:rPr sz="4000" b="1" dirty="0">
                <a:solidFill>
                  <a:srgbClr val="FFFFFF"/>
                </a:solidFill>
                <a:latin typeface="Tahoma"/>
                <a:cs typeface="Tahoma"/>
              </a:rPr>
              <a:t>LA</a:t>
            </a:r>
            <a:r>
              <a:rPr sz="4000" b="1" spc="-130" dirty="0">
                <a:solidFill>
                  <a:srgbClr val="FFFFFF"/>
                </a:solidFill>
                <a:latin typeface="Tahoma"/>
                <a:cs typeface="Tahoma"/>
              </a:rPr>
              <a:t> </a:t>
            </a:r>
            <a:r>
              <a:rPr sz="4000" b="1" dirty="0">
                <a:solidFill>
                  <a:srgbClr val="FFFFFF"/>
                </a:solidFill>
                <a:latin typeface="Tahoma"/>
                <a:cs typeface="Tahoma"/>
              </a:rPr>
              <a:t>COMMUNE</a:t>
            </a:r>
            <a:r>
              <a:rPr sz="4000" b="1" spc="-100" dirty="0">
                <a:solidFill>
                  <a:srgbClr val="FFFFFF"/>
                </a:solidFill>
                <a:latin typeface="Tahoma"/>
                <a:cs typeface="Tahoma"/>
              </a:rPr>
              <a:t> </a:t>
            </a:r>
            <a:r>
              <a:rPr sz="4000" b="1" spc="-25" dirty="0">
                <a:solidFill>
                  <a:srgbClr val="FFFFFF"/>
                </a:solidFill>
                <a:latin typeface="Tahoma"/>
                <a:cs typeface="Tahoma"/>
              </a:rPr>
              <a:t>DE </a:t>
            </a:r>
            <a:r>
              <a:rPr sz="4000" b="1" spc="-10" dirty="0">
                <a:solidFill>
                  <a:srgbClr val="FFFFFF"/>
                </a:solidFill>
                <a:latin typeface="Tahoma"/>
                <a:cs typeface="Tahoma"/>
              </a:rPr>
              <a:t>DSCHANG</a:t>
            </a:r>
            <a:endParaRPr sz="4000">
              <a:latin typeface="Tahoma"/>
              <a:cs typeface="Tahoma"/>
            </a:endParaRPr>
          </a:p>
        </p:txBody>
      </p:sp>
      <p:sp>
        <p:nvSpPr>
          <p:cNvPr id="3" name="object 3"/>
          <p:cNvSpPr txBox="1"/>
          <p:nvPr/>
        </p:nvSpPr>
        <p:spPr>
          <a:xfrm>
            <a:off x="8353170" y="6543547"/>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404040"/>
                </a:solidFill>
                <a:latin typeface="Calibri"/>
                <a:cs typeface="Calibri"/>
              </a:rPr>
              <a:t>3</a:t>
            </a:r>
            <a:endParaRPr sz="900">
              <a:latin typeface="Calibri"/>
              <a:cs typeface="Calibri"/>
            </a:endParaRPr>
          </a:p>
        </p:txBody>
      </p:sp>
      <p:grpSp>
        <p:nvGrpSpPr>
          <p:cNvPr id="4" name="object 4"/>
          <p:cNvGrpSpPr/>
          <p:nvPr/>
        </p:nvGrpSpPr>
        <p:grpSpPr>
          <a:xfrm>
            <a:off x="-6095" y="22859"/>
            <a:ext cx="9150350" cy="2656840"/>
            <a:chOff x="-6095" y="22859"/>
            <a:chExt cx="9150350" cy="2656840"/>
          </a:xfrm>
        </p:grpSpPr>
        <p:pic>
          <p:nvPicPr>
            <p:cNvPr id="5" name="object 5"/>
            <p:cNvPicPr/>
            <p:nvPr/>
          </p:nvPicPr>
          <p:blipFill>
            <a:blip r:embed="rId2" cstate="print"/>
            <a:stretch>
              <a:fillRect/>
            </a:stretch>
          </p:blipFill>
          <p:spPr>
            <a:xfrm>
              <a:off x="8516111" y="22859"/>
              <a:ext cx="627888" cy="784859"/>
            </a:xfrm>
            <a:prstGeom prst="rect">
              <a:avLst/>
            </a:prstGeom>
          </p:spPr>
        </p:pic>
        <p:sp>
          <p:nvSpPr>
            <p:cNvPr id="6" name="object 6"/>
            <p:cNvSpPr/>
            <p:nvPr/>
          </p:nvSpPr>
          <p:spPr>
            <a:xfrm>
              <a:off x="0" y="1341120"/>
              <a:ext cx="1332230" cy="1332230"/>
            </a:xfrm>
            <a:custGeom>
              <a:avLst/>
              <a:gdLst/>
              <a:ahLst/>
              <a:cxnLst/>
              <a:rect l="l" t="t" r="r" b="b"/>
              <a:pathLst>
                <a:path w="1332230" h="1332230">
                  <a:moveTo>
                    <a:pt x="665988" y="0"/>
                  </a:moveTo>
                  <a:lnTo>
                    <a:pt x="618425" y="1672"/>
                  </a:lnTo>
                  <a:lnTo>
                    <a:pt x="571765" y="6614"/>
                  </a:lnTo>
                  <a:lnTo>
                    <a:pt x="526121" y="14712"/>
                  </a:lnTo>
                  <a:lnTo>
                    <a:pt x="481604" y="25855"/>
                  </a:lnTo>
                  <a:lnTo>
                    <a:pt x="438329" y="39928"/>
                  </a:lnTo>
                  <a:lnTo>
                    <a:pt x="396406" y="56821"/>
                  </a:lnTo>
                  <a:lnTo>
                    <a:pt x="355950" y="76419"/>
                  </a:lnTo>
                  <a:lnTo>
                    <a:pt x="317073" y="98610"/>
                  </a:lnTo>
                  <a:lnTo>
                    <a:pt x="279887" y="123281"/>
                  </a:lnTo>
                  <a:lnTo>
                    <a:pt x="244505" y="150320"/>
                  </a:lnTo>
                  <a:lnTo>
                    <a:pt x="211040" y="179614"/>
                  </a:lnTo>
                  <a:lnTo>
                    <a:pt x="179605" y="211050"/>
                  </a:lnTo>
                  <a:lnTo>
                    <a:pt x="150312" y="244516"/>
                  </a:lnTo>
                  <a:lnTo>
                    <a:pt x="123274" y="279898"/>
                  </a:lnTo>
                  <a:lnTo>
                    <a:pt x="98604" y="317084"/>
                  </a:lnTo>
                  <a:lnTo>
                    <a:pt x="76414" y="355961"/>
                  </a:lnTo>
                  <a:lnTo>
                    <a:pt x="56817" y="396417"/>
                  </a:lnTo>
                  <a:lnTo>
                    <a:pt x="39925" y="438339"/>
                  </a:lnTo>
                  <a:lnTo>
                    <a:pt x="25853" y="481613"/>
                  </a:lnTo>
                  <a:lnTo>
                    <a:pt x="14711" y="526128"/>
                  </a:lnTo>
                  <a:lnTo>
                    <a:pt x="6613" y="571771"/>
                  </a:lnTo>
                  <a:lnTo>
                    <a:pt x="1672" y="618428"/>
                  </a:lnTo>
                  <a:lnTo>
                    <a:pt x="0" y="665988"/>
                  </a:lnTo>
                  <a:lnTo>
                    <a:pt x="1672" y="713547"/>
                  </a:lnTo>
                  <a:lnTo>
                    <a:pt x="6613" y="760204"/>
                  </a:lnTo>
                  <a:lnTo>
                    <a:pt x="14711" y="805847"/>
                  </a:lnTo>
                  <a:lnTo>
                    <a:pt x="25853" y="850362"/>
                  </a:lnTo>
                  <a:lnTo>
                    <a:pt x="39925" y="893636"/>
                  </a:lnTo>
                  <a:lnTo>
                    <a:pt x="56817" y="935558"/>
                  </a:lnTo>
                  <a:lnTo>
                    <a:pt x="76414" y="976014"/>
                  </a:lnTo>
                  <a:lnTo>
                    <a:pt x="98604" y="1014891"/>
                  </a:lnTo>
                  <a:lnTo>
                    <a:pt x="123274" y="1052077"/>
                  </a:lnTo>
                  <a:lnTo>
                    <a:pt x="150312" y="1087459"/>
                  </a:lnTo>
                  <a:lnTo>
                    <a:pt x="179605" y="1120925"/>
                  </a:lnTo>
                  <a:lnTo>
                    <a:pt x="211040" y="1152361"/>
                  </a:lnTo>
                  <a:lnTo>
                    <a:pt x="244505" y="1181655"/>
                  </a:lnTo>
                  <a:lnTo>
                    <a:pt x="279887" y="1208694"/>
                  </a:lnTo>
                  <a:lnTo>
                    <a:pt x="317073" y="1233365"/>
                  </a:lnTo>
                  <a:lnTo>
                    <a:pt x="355950" y="1255556"/>
                  </a:lnTo>
                  <a:lnTo>
                    <a:pt x="396406" y="1275154"/>
                  </a:lnTo>
                  <a:lnTo>
                    <a:pt x="438329" y="1292047"/>
                  </a:lnTo>
                  <a:lnTo>
                    <a:pt x="481604" y="1306120"/>
                  </a:lnTo>
                  <a:lnTo>
                    <a:pt x="526121" y="1317263"/>
                  </a:lnTo>
                  <a:lnTo>
                    <a:pt x="571765" y="1325361"/>
                  </a:lnTo>
                  <a:lnTo>
                    <a:pt x="618425" y="1330303"/>
                  </a:lnTo>
                  <a:lnTo>
                    <a:pt x="665988" y="1331976"/>
                  </a:lnTo>
                  <a:lnTo>
                    <a:pt x="713550" y="1330303"/>
                  </a:lnTo>
                  <a:lnTo>
                    <a:pt x="760210" y="1325361"/>
                  </a:lnTo>
                  <a:lnTo>
                    <a:pt x="805854" y="1317263"/>
                  </a:lnTo>
                  <a:lnTo>
                    <a:pt x="850371" y="1306120"/>
                  </a:lnTo>
                  <a:lnTo>
                    <a:pt x="893646" y="1292047"/>
                  </a:lnTo>
                  <a:lnTo>
                    <a:pt x="935569" y="1275154"/>
                  </a:lnTo>
                  <a:lnTo>
                    <a:pt x="976025" y="1255556"/>
                  </a:lnTo>
                  <a:lnTo>
                    <a:pt x="1014902" y="1233365"/>
                  </a:lnTo>
                  <a:lnTo>
                    <a:pt x="1052088" y="1208694"/>
                  </a:lnTo>
                  <a:lnTo>
                    <a:pt x="1087470" y="1181655"/>
                  </a:lnTo>
                  <a:lnTo>
                    <a:pt x="1120935" y="1152361"/>
                  </a:lnTo>
                  <a:lnTo>
                    <a:pt x="1152370" y="1120925"/>
                  </a:lnTo>
                  <a:lnTo>
                    <a:pt x="1181663" y="1087459"/>
                  </a:lnTo>
                  <a:lnTo>
                    <a:pt x="1208701" y="1052077"/>
                  </a:lnTo>
                  <a:lnTo>
                    <a:pt x="1233371" y="1014891"/>
                  </a:lnTo>
                  <a:lnTo>
                    <a:pt x="1255561" y="976014"/>
                  </a:lnTo>
                  <a:lnTo>
                    <a:pt x="1275158" y="935558"/>
                  </a:lnTo>
                  <a:lnTo>
                    <a:pt x="1292050" y="893636"/>
                  </a:lnTo>
                  <a:lnTo>
                    <a:pt x="1306122" y="850362"/>
                  </a:lnTo>
                  <a:lnTo>
                    <a:pt x="1317264" y="805847"/>
                  </a:lnTo>
                  <a:lnTo>
                    <a:pt x="1325362" y="760204"/>
                  </a:lnTo>
                  <a:lnTo>
                    <a:pt x="1330303" y="713547"/>
                  </a:lnTo>
                  <a:lnTo>
                    <a:pt x="1331976" y="665988"/>
                  </a:lnTo>
                  <a:lnTo>
                    <a:pt x="1330303" y="618428"/>
                  </a:lnTo>
                  <a:lnTo>
                    <a:pt x="1325362" y="571771"/>
                  </a:lnTo>
                  <a:lnTo>
                    <a:pt x="1317264" y="526128"/>
                  </a:lnTo>
                  <a:lnTo>
                    <a:pt x="1306122" y="481613"/>
                  </a:lnTo>
                  <a:lnTo>
                    <a:pt x="1292050" y="438339"/>
                  </a:lnTo>
                  <a:lnTo>
                    <a:pt x="1275158" y="396417"/>
                  </a:lnTo>
                  <a:lnTo>
                    <a:pt x="1255561" y="355961"/>
                  </a:lnTo>
                  <a:lnTo>
                    <a:pt x="1233371" y="317084"/>
                  </a:lnTo>
                  <a:lnTo>
                    <a:pt x="1208701" y="279898"/>
                  </a:lnTo>
                  <a:lnTo>
                    <a:pt x="1181663" y="244516"/>
                  </a:lnTo>
                  <a:lnTo>
                    <a:pt x="1152370" y="211050"/>
                  </a:lnTo>
                  <a:lnTo>
                    <a:pt x="1120935" y="179614"/>
                  </a:lnTo>
                  <a:lnTo>
                    <a:pt x="1087470" y="150320"/>
                  </a:lnTo>
                  <a:lnTo>
                    <a:pt x="1052088" y="123281"/>
                  </a:lnTo>
                  <a:lnTo>
                    <a:pt x="1014902" y="98610"/>
                  </a:lnTo>
                  <a:lnTo>
                    <a:pt x="976025" y="76419"/>
                  </a:lnTo>
                  <a:lnTo>
                    <a:pt x="935569" y="56821"/>
                  </a:lnTo>
                  <a:lnTo>
                    <a:pt x="893646" y="39928"/>
                  </a:lnTo>
                  <a:lnTo>
                    <a:pt x="850371" y="25855"/>
                  </a:lnTo>
                  <a:lnTo>
                    <a:pt x="805854" y="14712"/>
                  </a:lnTo>
                  <a:lnTo>
                    <a:pt x="760210" y="6614"/>
                  </a:lnTo>
                  <a:lnTo>
                    <a:pt x="713550" y="1672"/>
                  </a:lnTo>
                  <a:lnTo>
                    <a:pt x="665988" y="0"/>
                  </a:lnTo>
                  <a:close/>
                </a:path>
              </a:pathLst>
            </a:custGeom>
            <a:solidFill>
              <a:srgbClr val="4471C4"/>
            </a:solidFill>
          </p:spPr>
          <p:txBody>
            <a:bodyPr wrap="square" lIns="0" tIns="0" rIns="0" bIns="0" rtlCol="0"/>
            <a:lstStyle/>
            <a:p>
              <a:endParaRPr/>
            </a:p>
          </p:txBody>
        </p:sp>
        <p:sp>
          <p:nvSpPr>
            <p:cNvPr id="7" name="object 7"/>
            <p:cNvSpPr/>
            <p:nvPr/>
          </p:nvSpPr>
          <p:spPr>
            <a:xfrm>
              <a:off x="0" y="1341120"/>
              <a:ext cx="1332230" cy="1332230"/>
            </a:xfrm>
            <a:custGeom>
              <a:avLst/>
              <a:gdLst/>
              <a:ahLst/>
              <a:cxnLst/>
              <a:rect l="l" t="t" r="r" b="b"/>
              <a:pathLst>
                <a:path w="1332230" h="1332230">
                  <a:moveTo>
                    <a:pt x="0" y="665988"/>
                  </a:moveTo>
                  <a:lnTo>
                    <a:pt x="1672" y="618428"/>
                  </a:lnTo>
                  <a:lnTo>
                    <a:pt x="6613" y="571771"/>
                  </a:lnTo>
                  <a:lnTo>
                    <a:pt x="14711" y="526128"/>
                  </a:lnTo>
                  <a:lnTo>
                    <a:pt x="25853" y="481613"/>
                  </a:lnTo>
                  <a:lnTo>
                    <a:pt x="39925" y="438339"/>
                  </a:lnTo>
                  <a:lnTo>
                    <a:pt x="56817" y="396417"/>
                  </a:lnTo>
                  <a:lnTo>
                    <a:pt x="76414" y="355961"/>
                  </a:lnTo>
                  <a:lnTo>
                    <a:pt x="98604" y="317084"/>
                  </a:lnTo>
                  <a:lnTo>
                    <a:pt x="123274" y="279898"/>
                  </a:lnTo>
                  <a:lnTo>
                    <a:pt x="150312" y="244516"/>
                  </a:lnTo>
                  <a:lnTo>
                    <a:pt x="179605" y="211050"/>
                  </a:lnTo>
                  <a:lnTo>
                    <a:pt x="211040" y="179614"/>
                  </a:lnTo>
                  <a:lnTo>
                    <a:pt x="244505" y="150320"/>
                  </a:lnTo>
                  <a:lnTo>
                    <a:pt x="279887" y="123281"/>
                  </a:lnTo>
                  <a:lnTo>
                    <a:pt x="317073" y="98610"/>
                  </a:lnTo>
                  <a:lnTo>
                    <a:pt x="355950" y="76419"/>
                  </a:lnTo>
                  <a:lnTo>
                    <a:pt x="396406" y="56821"/>
                  </a:lnTo>
                  <a:lnTo>
                    <a:pt x="438329" y="39928"/>
                  </a:lnTo>
                  <a:lnTo>
                    <a:pt x="481604" y="25855"/>
                  </a:lnTo>
                  <a:lnTo>
                    <a:pt x="526121" y="14712"/>
                  </a:lnTo>
                  <a:lnTo>
                    <a:pt x="571765" y="6614"/>
                  </a:lnTo>
                  <a:lnTo>
                    <a:pt x="618425" y="1672"/>
                  </a:lnTo>
                  <a:lnTo>
                    <a:pt x="665988" y="0"/>
                  </a:lnTo>
                  <a:lnTo>
                    <a:pt x="713550" y="1672"/>
                  </a:lnTo>
                  <a:lnTo>
                    <a:pt x="760210" y="6614"/>
                  </a:lnTo>
                  <a:lnTo>
                    <a:pt x="805854" y="14712"/>
                  </a:lnTo>
                  <a:lnTo>
                    <a:pt x="850371" y="25855"/>
                  </a:lnTo>
                  <a:lnTo>
                    <a:pt x="893646" y="39928"/>
                  </a:lnTo>
                  <a:lnTo>
                    <a:pt x="935569" y="56821"/>
                  </a:lnTo>
                  <a:lnTo>
                    <a:pt x="976025" y="76419"/>
                  </a:lnTo>
                  <a:lnTo>
                    <a:pt x="1014902" y="98610"/>
                  </a:lnTo>
                  <a:lnTo>
                    <a:pt x="1052088" y="123281"/>
                  </a:lnTo>
                  <a:lnTo>
                    <a:pt x="1087470" y="150320"/>
                  </a:lnTo>
                  <a:lnTo>
                    <a:pt x="1120935" y="179614"/>
                  </a:lnTo>
                  <a:lnTo>
                    <a:pt x="1152370" y="211050"/>
                  </a:lnTo>
                  <a:lnTo>
                    <a:pt x="1181663" y="244516"/>
                  </a:lnTo>
                  <a:lnTo>
                    <a:pt x="1208701" y="279898"/>
                  </a:lnTo>
                  <a:lnTo>
                    <a:pt x="1233371" y="317084"/>
                  </a:lnTo>
                  <a:lnTo>
                    <a:pt x="1255561" y="355961"/>
                  </a:lnTo>
                  <a:lnTo>
                    <a:pt x="1275158" y="396417"/>
                  </a:lnTo>
                  <a:lnTo>
                    <a:pt x="1292050" y="438339"/>
                  </a:lnTo>
                  <a:lnTo>
                    <a:pt x="1306122" y="481613"/>
                  </a:lnTo>
                  <a:lnTo>
                    <a:pt x="1317264" y="526128"/>
                  </a:lnTo>
                  <a:lnTo>
                    <a:pt x="1325362" y="571771"/>
                  </a:lnTo>
                  <a:lnTo>
                    <a:pt x="1330303" y="618428"/>
                  </a:lnTo>
                  <a:lnTo>
                    <a:pt x="1331976" y="665988"/>
                  </a:lnTo>
                  <a:lnTo>
                    <a:pt x="1330303" y="713547"/>
                  </a:lnTo>
                  <a:lnTo>
                    <a:pt x="1325362" y="760204"/>
                  </a:lnTo>
                  <a:lnTo>
                    <a:pt x="1317264" y="805847"/>
                  </a:lnTo>
                  <a:lnTo>
                    <a:pt x="1306122" y="850362"/>
                  </a:lnTo>
                  <a:lnTo>
                    <a:pt x="1292050" y="893636"/>
                  </a:lnTo>
                  <a:lnTo>
                    <a:pt x="1275158" y="935558"/>
                  </a:lnTo>
                  <a:lnTo>
                    <a:pt x="1255561" y="976014"/>
                  </a:lnTo>
                  <a:lnTo>
                    <a:pt x="1233371" y="1014891"/>
                  </a:lnTo>
                  <a:lnTo>
                    <a:pt x="1208701" y="1052077"/>
                  </a:lnTo>
                  <a:lnTo>
                    <a:pt x="1181663" y="1087459"/>
                  </a:lnTo>
                  <a:lnTo>
                    <a:pt x="1152370" y="1120925"/>
                  </a:lnTo>
                  <a:lnTo>
                    <a:pt x="1120935" y="1152361"/>
                  </a:lnTo>
                  <a:lnTo>
                    <a:pt x="1087470" y="1181655"/>
                  </a:lnTo>
                  <a:lnTo>
                    <a:pt x="1052088" y="1208694"/>
                  </a:lnTo>
                  <a:lnTo>
                    <a:pt x="1014902" y="1233365"/>
                  </a:lnTo>
                  <a:lnTo>
                    <a:pt x="976025" y="1255556"/>
                  </a:lnTo>
                  <a:lnTo>
                    <a:pt x="935569" y="1275154"/>
                  </a:lnTo>
                  <a:lnTo>
                    <a:pt x="893646" y="1292047"/>
                  </a:lnTo>
                  <a:lnTo>
                    <a:pt x="850371" y="1306120"/>
                  </a:lnTo>
                  <a:lnTo>
                    <a:pt x="805854" y="1317263"/>
                  </a:lnTo>
                  <a:lnTo>
                    <a:pt x="760210" y="1325361"/>
                  </a:lnTo>
                  <a:lnTo>
                    <a:pt x="713550" y="1330303"/>
                  </a:lnTo>
                  <a:lnTo>
                    <a:pt x="665988" y="1331976"/>
                  </a:lnTo>
                  <a:lnTo>
                    <a:pt x="618425" y="1330303"/>
                  </a:lnTo>
                  <a:lnTo>
                    <a:pt x="571765" y="1325361"/>
                  </a:lnTo>
                  <a:lnTo>
                    <a:pt x="526121" y="1317263"/>
                  </a:lnTo>
                  <a:lnTo>
                    <a:pt x="481604" y="1306120"/>
                  </a:lnTo>
                  <a:lnTo>
                    <a:pt x="438329" y="1292047"/>
                  </a:lnTo>
                  <a:lnTo>
                    <a:pt x="396406" y="1275154"/>
                  </a:lnTo>
                  <a:lnTo>
                    <a:pt x="355950" y="1255556"/>
                  </a:lnTo>
                  <a:lnTo>
                    <a:pt x="317073" y="1233365"/>
                  </a:lnTo>
                  <a:lnTo>
                    <a:pt x="279887" y="1208694"/>
                  </a:lnTo>
                  <a:lnTo>
                    <a:pt x="244505" y="1181655"/>
                  </a:lnTo>
                  <a:lnTo>
                    <a:pt x="211040" y="1152361"/>
                  </a:lnTo>
                  <a:lnTo>
                    <a:pt x="179605" y="1120925"/>
                  </a:lnTo>
                  <a:lnTo>
                    <a:pt x="150312" y="1087459"/>
                  </a:lnTo>
                  <a:lnTo>
                    <a:pt x="123274" y="1052077"/>
                  </a:lnTo>
                  <a:lnTo>
                    <a:pt x="98604" y="1014891"/>
                  </a:lnTo>
                  <a:lnTo>
                    <a:pt x="76414" y="976014"/>
                  </a:lnTo>
                  <a:lnTo>
                    <a:pt x="56817" y="935558"/>
                  </a:lnTo>
                  <a:lnTo>
                    <a:pt x="39925" y="893636"/>
                  </a:lnTo>
                  <a:lnTo>
                    <a:pt x="25853" y="850362"/>
                  </a:lnTo>
                  <a:lnTo>
                    <a:pt x="14711" y="805847"/>
                  </a:lnTo>
                  <a:lnTo>
                    <a:pt x="6613" y="760204"/>
                  </a:lnTo>
                  <a:lnTo>
                    <a:pt x="1672" y="713547"/>
                  </a:lnTo>
                  <a:lnTo>
                    <a:pt x="0" y="665988"/>
                  </a:lnTo>
                  <a:close/>
                </a:path>
              </a:pathLst>
            </a:custGeom>
            <a:ln w="12192">
              <a:solidFill>
                <a:srgbClr val="2E528F"/>
              </a:solidFill>
            </a:ln>
          </p:spPr>
          <p:txBody>
            <a:bodyPr wrap="square" lIns="0" tIns="0" rIns="0" bIns="0" rtlCol="0"/>
            <a:lstStyle/>
            <a:p>
              <a:endParaRPr/>
            </a:p>
          </p:txBody>
        </p:sp>
      </p:grpSp>
      <p:sp>
        <p:nvSpPr>
          <p:cNvPr id="8" name="object 8"/>
          <p:cNvSpPr txBox="1"/>
          <p:nvPr/>
        </p:nvSpPr>
        <p:spPr>
          <a:xfrm>
            <a:off x="341782" y="1293063"/>
            <a:ext cx="647065" cy="1366520"/>
          </a:xfrm>
          <a:prstGeom prst="rect">
            <a:avLst/>
          </a:prstGeom>
        </p:spPr>
        <p:txBody>
          <a:bodyPr vert="horz" wrap="square" lIns="0" tIns="12065" rIns="0" bIns="0" rtlCol="0">
            <a:spAutoFit/>
          </a:bodyPr>
          <a:lstStyle/>
          <a:p>
            <a:pPr marL="12700">
              <a:lnSpc>
                <a:spcPct val="100000"/>
              </a:lnSpc>
              <a:spcBef>
                <a:spcPts val="95"/>
              </a:spcBef>
            </a:pPr>
            <a:r>
              <a:rPr sz="8800" spc="-50" dirty="0">
                <a:solidFill>
                  <a:srgbClr val="FFFFFF"/>
                </a:solidFill>
                <a:latin typeface="Arial"/>
                <a:cs typeface="Arial"/>
              </a:rPr>
              <a:t>1</a:t>
            </a:r>
            <a:endParaRPr sz="88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615940" y="97535"/>
            <a:ext cx="3526536" cy="6470370"/>
          </a:xfrm>
          <a:prstGeom prst="rect">
            <a:avLst/>
          </a:prstGeom>
        </p:spPr>
      </p:pic>
      <p:sp>
        <p:nvSpPr>
          <p:cNvPr id="3" name="object 3"/>
          <p:cNvSpPr txBox="1">
            <a:spLocks noGrp="1"/>
          </p:cNvSpPr>
          <p:nvPr>
            <p:ph type="title"/>
          </p:nvPr>
        </p:nvSpPr>
        <p:spPr>
          <a:xfrm>
            <a:off x="78739" y="47955"/>
            <a:ext cx="3299460" cy="848994"/>
          </a:xfrm>
          <a:prstGeom prst="rect">
            <a:avLst/>
          </a:prstGeom>
        </p:spPr>
        <p:txBody>
          <a:bodyPr vert="horz" wrap="square" lIns="0" tIns="12700" rIns="0" bIns="0" rtlCol="0">
            <a:spAutoFit/>
          </a:bodyPr>
          <a:lstStyle/>
          <a:p>
            <a:pPr marL="12700">
              <a:lnSpc>
                <a:spcPct val="100000"/>
              </a:lnSpc>
              <a:spcBef>
                <a:spcPts val="100"/>
              </a:spcBef>
            </a:pPr>
            <a:r>
              <a:rPr sz="5400" spc="-10" dirty="0">
                <a:solidFill>
                  <a:srgbClr val="C00000"/>
                </a:solidFill>
              </a:rPr>
              <a:t>DSCHANG:</a:t>
            </a:r>
            <a:endParaRPr sz="5400"/>
          </a:p>
        </p:txBody>
      </p:sp>
      <p:sp>
        <p:nvSpPr>
          <p:cNvPr id="4" name="object 4"/>
          <p:cNvSpPr txBox="1"/>
          <p:nvPr/>
        </p:nvSpPr>
        <p:spPr>
          <a:xfrm>
            <a:off x="8290052" y="5970828"/>
            <a:ext cx="89535" cy="177800"/>
          </a:xfrm>
          <a:prstGeom prst="rect">
            <a:avLst/>
          </a:prstGeom>
        </p:spPr>
        <p:txBody>
          <a:bodyPr vert="horz" wrap="square" lIns="0" tIns="12065" rIns="0" bIns="0" rtlCol="0">
            <a:spAutoFit/>
          </a:bodyPr>
          <a:lstStyle/>
          <a:p>
            <a:pPr marL="12700">
              <a:lnSpc>
                <a:spcPct val="100000"/>
              </a:lnSpc>
              <a:spcBef>
                <a:spcPts val="95"/>
              </a:spcBef>
            </a:pPr>
            <a:r>
              <a:rPr sz="1000" spc="-50" dirty="0">
                <a:solidFill>
                  <a:srgbClr val="404040"/>
                </a:solidFill>
                <a:latin typeface="Calibri"/>
                <a:cs typeface="Calibri"/>
              </a:rPr>
              <a:t>4</a:t>
            </a:r>
            <a:endParaRPr sz="1000">
              <a:latin typeface="Calibri"/>
              <a:cs typeface="Calibri"/>
            </a:endParaRPr>
          </a:p>
        </p:txBody>
      </p:sp>
      <p:sp>
        <p:nvSpPr>
          <p:cNvPr id="5" name="object 5"/>
          <p:cNvSpPr txBox="1"/>
          <p:nvPr/>
        </p:nvSpPr>
        <p:spPr>
          <a:xfrm>
            <a:off x="97942" y="3388258"/>
            <a:ext cx="5758180" cy="3371215"/>
          </a:xfrm>
          <a:prstGeom prst="rect">
            <a:avLst/>
          </a:prstGeom>
        </p:spPr>
        <p:txBody>
          <a:bodyPr vert="horz" wrap="square" lIns="0" tIns="12700" rIns="0" bIns="0" rtlCol="0">
            <a:spAutoFit/>
          </a:bodyPr>
          <a:lstStyle/>
          <a:p>
            <a:pPr marL="241300" marR="34290" indent="-228600">
              <a:lnSpc>
                <a:spcPct val="120000"/>
              </a:lnSpc>
              <a:spcBef>
                <a:spcPts val="100"/>
              </a:spcBef>
              <a:buFont typeface="Arial"/>
              <a:buChar char="•"/>
              <a:tabLst>
                <a:tab pos="241300" algn="l"/>
              </a:tabLst>
            </a:pPr>
            <a:r>
              <a:rPr sz="2200" b="1" dirty="0">
                <a:latin typeface="Cambria"/>
                <a:cs typeface="Cambria"/>
              </a:rPr>
              <a:t>Ville</a:t>
            </a:r>
            <a:r>
              <a:rPr sz="2200" b="1" spc="-55" dirty="0">
                <a:latin typeface="Cambria"/>
                <a:cs typeface="Cambria"/>
              </a:rPr>
              <a:t> </a:t>
            </a:r>
            <a:r>
              <a:rPr sz="2200" b="1" dirty="0">
                <a:latin typeface="Cambria"/>
                <a:cs typeface="Cambria"/>
              </a:rPr>
              <a:t>de</a:t>
            </a:r>
            <a:r>
              <a:rPr sz="2200" b="1" spc="-50" dirty="0">
                <a:latin typeface="Cambria"/>
                <a:cs typeface="Cambria"/>
              </a:rPr>
              <a:t> </a:t>
            </a:r>
            <a:r>
              <a:rPr sz="2200" b="1" dirty="0">
                <a:latin typeface="Cambria"/>
                <a:cs typeface="Cambria"/>
              </a:rPr>
              <a:t>montagne</a:t>
            </a:r>
            <a:r>
              <a:rPr sz="2200" b="1" spc="-25" dirty="0">
                <a:latin typeface="Cambria"/>
                <a:cs typeface="Cambria"/>
              </a:rPr>
              <a:t> </a:t>
            </a:r>
            <a:r>
              <a:rPr sz="2200" b="1" dirty="0">
                <a:latin typeface="Cambria"/>
                <a:cs typeface="Cambria"/>
              </a:rPr>
              <a:t>(1400</a:t>
            </a:r>
            <a:r>
              <a:rPr sz="2200" b="1" spc="-30" dirty="0">
                <a:latin typeface="Cambria"/>
                <a:cs typeface="Cambria"/>
              </a:rPr>
              <a:t> </a:t>
            </a:r>
            <a:r>
              <a:rPr sz="2200" b="1" dirty="0">
                <a:latin typeface="Cambria"/>
                <a:cs typeface="Cambria"/>
              </a:rPr>
              <a:t>m</a:t>
            </a:r>
            <a:r>
              <a:rPr sz="2200" b="1" spc="-40" dirty="0">
                <a:latin typeface="Cambria"/>
                <a:cs typeface="Cambria"/>
              </a:rPr>
              <a:t> </a:t>
            </a:r>
            <a:r>
              <a:rPr sz="2200" b="1" dirty="0">
                <a:latin typeface="Cambria"/>
                <a:cs typeface="Cambria"/>
              </a:rPr>
              <a:t>d’altitude)</a:t>
            </a:r>
            <a:r>
              <a:rPr sz="2200" b="1" spc="-50" dirty="0">
                <a:latin typeface="Cambria"/>
                <a:cs typeface="Cambria"/>
              </a:rPr>
              <a:t> </a:t>
            </a:r>
            <a:r>
              <a:rPr sz="2200" b="1" spc="-25" dirty="0">
                <a:latin typeface="Cambria"/>
                <a:cs typeface="Cambria"/>
              </a:rPr>
              <a:t>et </a:t>
            </a:r>
            <a:r>
              <a:rPr sz="2200" b="1" dirty="0">
                <a:latin typeface="Cambria"/>
                <a:cs typeface="Cambria"/>
              </a:rPr>
              <a:t>au</a:t>
            </a:r>
            <a:r>
              <a:rPr sz="2200" b="1" spc="-60" dirty="0">
                <a:latin typeface="Cambria"/>
                <a:cs typeface="Cambria"/>
              </a:rPr>
              <a:t> </a:t>
            </a:r>
            <a:r>
              <a:rPr sz="2200" b="1" dirty="0">
                <a:latin typeface="Cambria"/>
                <a:cs typeface="Cambria"/>
              </a:rPr>
              <a:t>micro</a:t>
            </a:r>
            <a:r>
              <a:rPr sz="2200" b="1" spc="-55" dirty="0">
                <a:latin typeface="Cambria"/>
                <a:cs typeface="Cambria"/>
              </a:rPr>
              <a:t> </a:t>
            </a:r>
            <a:r>
              <a:rPr sz="2200" b="1" dirty="0">
                <a:latin typeface="Cambria"/>
                <a:cs typeface="Cambria"/>
              </a:rPr>
              <a:t>–</a:t>
            </a:r>
            <a:r>
              <a:rPr sz="2200" b="1" spc="-65" dirty="0">
                <a:latin typeface="Cambria"/>
                <a:cs typeface="Cambria"/>
              </a:rPr>
              <a:t> </a:t>
            </a:r>
            <a:r>
              <a:rPr sz="2200" b="1" dirty="0">
                <a:latin typeface="Cambria"/>
                <a:cs typeface="Cambria"/>
              </a:rPr>
              <a:t>climat</a:t>
            </a:r>
            <a:r>
              <a:rPr sz="2200" b="1" spc="-55" dirty="0">
                <a:latin typeface="Cambria"/>
                <a:cs typeface="Cambria"/>
              </a:rPr>
              <a:t> </a:t>
            </a:r>
            <a:r>
              <a:rPr sz="2200" b="1" dirty="0">
                <a:latin typeface="Cambria"/>
                <a:cs typeface="Cambria"/>
              </a:rPr>
              <a:t>agréable</a:t>
            </a:r>
            <a:r>
              <a:rPr sz="2200" b="1" spc="-50" dirty="0">
                <a:latin typeface="Cambria"/>
                <a:cs typeface="Cambria"/>
              </a:rPr>
              <a:t> </a:t>
            </a:r>
            <a:r>
              <a:rPr sz="2200" b="1" dirty="0">
                <a:latin typeface="Cambria"/>
                <a:cs typeface="Cambria"/>
              </a:rPr>
              <a:t>(20°C),</a:t>
            </a:r>
            <a:r>
              <a:rPr sz="2200" b="1" spc="-40" dirty="0">
                <a:latin typeface="Cambria"/>
                <a:cs typeface="Cambria"/>
              </a:rPr>
              <a:t> </a:t>
            </a:r>
            <a:r>
              <a:rPr sz="2200" b="1" spc="-10" dirty="0">
                <a:latin typeface="Cambria"/>
                <a:cs typeface="Cambria"/>
              </a:rPr>
              <a:t>Dschang </a:t>
            </a:r>
            <a:r>
              <a:rPr sz="2200" b="1" dirty="0">
                <a:latin typeface="Cambria"/>
                <a:cs typeface="Cambria"/>
              </a:rPr>
              <a:t>est</a:t>
            </a:r>
            <a:r>
              <a:rPr sz="2200" b="1" spc="-5" dirty="0">
                <a:latin typeface="Cambria"/>
                <a:cs typeface="Cambria"/>
              </a:rPr>
              <a:t> </a:t>
            </a:r>
            <a:r>
              <a:rPr sz="2200" b="1" dirty="0">
                <a:latin typeface="Cambria"/>
                <a:cs typeface="Cambria"/>
              </a:rPr>
              <a:t>par ailleurs une</a:t>
            </a:r>
            <a:r>
              <a:rPr sz="2200" b="1" spc="-5" dirty="0">
                <a:latin typeface="Cambria"/>
                <a:cs typeface="Cambria"/>
              </a:rPr>
              <a:t> </a:t>
            </a:r>
            <a:r>
              <a:rPr sz="2200" b="1" dirty="0">
                <a:latin typeface="Cambria"/>
                <a:cs typeface="Cambria"/>
              </a:rPr>
              <a:t>ville </a:t>
            </a:r>
            <a:r>
              <a:rPr sz="2200" b="1" spc="-10" dirty="0">
                <a:latin typeface="Cambria"/>
                <a:cs typeface="Cambria"/>
              </a:rPr>
              <a:t>agricole, </a:t>
            </a:r>
            <a:r>
              <a:rPr sz="2200" b="1" dirty="0">
                <a:latin typeface="Cambria"/>
                <a:cs typeface="Cambria"/>
              </a:rPr>
              <a:t>historique</a:t>
            </a:r>
            <a:r>
              <a:rPr sz="2200" b="1" spc="-75" dirty="0">
                <a:latin typeface="Cambria"/>
                <a:cs typeface="Cambria"/>
              </a:rPr>
              <a:t> </a:t>
            </a:r>
            <a:r>
              <a:rPr sz="2200" b="1" dirty="0">
                <a:latin typeface="Cambria"/>
                <a:cs typeface="Cambria"/>
              </a:rPr>
              <a:t>touristique</a:t>
            </a:r>
            <a:r>
              <a:rPr sz="2200" b="1" spc="-60" dirty="0">
                <a:latin typeface="Cambria"/>
                <a:cs typeface="Cambria"/>
              </a:rPr>
              <a:t> </a:t>
            </a:r>
            <a:r>
              <a:rPr sz="2200" b="1" dirty="0">
                <a:latin typeface="Cambria"/>
                <a:cs typeface="Cambria"/>
              </a:rPr>
              <a:t>,</a:t>
            </a:r>
            <a:r>
              <a:rPr sz="2200" b="1" spc="-35" dirty="0">
                <a:latin typeface="Cambria"/>
                <a:cs typeface="Cambria"/>
              </a:rPr>
              <a:t> </a:t>
            </a:r>
            <a:r>
              <a:rPr sz="2200" b="1" spc="-10" dirty="0">
                <a:latin typeface="Cambria"/>
                <a:cs typeface="Cambria"/>
              </a:rPr>
              <a:t>universitaire</a:t>
            </a:r>
            <a:r>
              <a:rPr sz="2200" b="1" spc="-70" dirty="0">
                <a:latin typeface="Cambria"/>
                <a:cs typeface="Cambria"/>
              </a:rPr>
              <a:t> </a:t>
            </a:r>
            <a:r>
              <a:rPr sz="2200" b="1" spc="-25" dirty="0">
                <a:latin typeface="Cambria"/>
                <a:cs typeface="Cambria"/>
              </a:rPr>
              <a:t>et </a:t>
            </a:r>
            <a:r>
              <a:rPr sz="2200" b="1" spc="-10" dirty="0">
                <a:latin typeface="Cambria"/>
                <a:cs typeface="Cambria"/>
              </a:rPr>
              <a:t>culturelle.</a:t>
            </a:r>
            <a:endParaRPr sz="2200">
              <a:latin typeface="Cambria"/>
              <a:cs typeface="Cambria"/>
            </a:endParaRPr>
          </a:p>
          <a:p>
            <a:pPr marL="241300" marR="5080" indent="-228600">
              <a:lnSpc>
                <a:spcPct val="120000"/>
              </a:lnSpc>
              <a:spcBef>
                <a:spcPts val="994"/>
              </a:spcBef>
              <a:buFont typeface="Arial"/>
              <a:buChar char="•"/>
              <a:tabLst>
                <a:tab pos="241300" algn="l"/>
              </a:tabLst>
            </a:pPr>
            <a:r>
              <a:rPr sz="2200" b="1" dirty="0">
                <a:latin typeface="Cambria"/>
                <a:cs typeface="Cambria"/>
              </a:rPr>
              <a:t>Cinq</a:t>
            </a:r>
            <a:r>
              <a:rPr sz="2200" b="1" spc="-40" dirty="0">
                <a:latin typeface="Cambria"/>
                <a:cs typeface="Cambria"/>
              </a:rPr>
              <a:t> </a:t>
            </a:r>
            <a:r>
              <a:rPr sz="2200" b="1" spc="-10" dirty="0">
                <a:latin typeface="Cambria"/>
                <a:cs typeface="Cambria"/>
              </a:rPr>
              <a:t>groupements</a:t>
            </a:r>
            <a:r>
              <a:rPr sz="2200" b="1" dirty="0">
                <a:latin typeface="Cambria"/>
                <a:cs typeface="Cambria"/>
              </a:rPr>
              <a:t> </a:t>
            </a:r>
            <a:r>
              <a:rPr sz="2200" b="1" spc="-20" dirty="0">
                <a:latin typeface="Cambria"/>
                <a:cs typeface="Cambria"/>
              </a:rPr>
              <a:t>(Foto,</a:t>
            </a:r>
            <a:r>
              <a:rPr sz="2200" b="1" spc="-30" dirty="0">
                <a:latin typeface="Cambria"/>
                <a:cs typeface="Cambria"/>
              </a:rPr>
              <a:t> </a:t>
            </a:r>
            <a:r>
              <a:rPr sz="2200" b="1" spc="-45" dirty="0">
                <a:latin typeface="Cambria"/>
                <a:cs typeface="Cambria"/>
              </a:rPr>
              <a:t>Foréké-</a:t>
            </a:r>
            <a:r>
              <a:rPr sz="2200" b="1" spc="-10" dirty="0">
                <a:latin typeface="Cambria"/>
                <a:cs typeface="Cambria"/>
              </a:rPr>
              <a:t>Dschang, </a:t>
            </a:r>
            <a:r>
              <a:rPr sz="2200" b="1" spc="-35" dirty="0">
                <a:latin typeface="Cambria"/>
                <a:cs typeface="Cambria"/>
              </a:rPr>
              <a:t>Fongo-</a:t>
            </a:r>
            <a:r>
              <a:rPr sz="2200" b="1" dirty="0">
                <a:latin typeface="Cambria"/>
                <a:cs typeface="Cambria"/>
              </a:rPr>
              <a:t>Ndeng,</a:t>
            </a:r>
            <a:r>
              <a:rPr sz="2200" b="1" spc="-45" dirty="0">
                <a:latin typeface="Cambria"/>
                <a:cs typeface="Cambria"/>
              </a:rPr>
              <a:t> </a:t>
            </a:r>
            <a:r>
              <a:rPr sz="2200" b="1" spc="-10" dirty="0">
                <a:latin typeface="Cambria"/>
                <a:cs typeface="Cambria"/>
              </a:rPr>
              <a:t>Fossong</a:t>
            </a:r>
            <a:r>
              <a:rPr sz="2200" b="1" spc="-60" dirty="0">
                <a:latin typeface="Cambria"/>
                <a:cs typeface="Cambria"/>
              </a:rPr>
              <a:t> </a:t>
            </a:r>
            <a:r>
              <a:rPr sz="2200" b="1" spc="-10" dirty="0">
                <a:latin typeface="Cambria"/>
                <a:cs typeface="Cambria"/>
              </a:rPr>
              <a:t>Wentcheng,</a:t>
            </a:r>
            <a:r>
              <a:rPr sz="2200" b="1" spc="-60" dirty="0">
                <a:latin typeface="Cambria"/>
                <a:cs typeface="Cambria"/>
              </a:rPr>
              <a:t> </a:t>
            </a:r>
            <a:r>
              <a:rPr sz="2200" b="1" spc="-10" dirty="0">
                <a:latin typeface="Cambria"/>
                <a:cs typeface="Cambria"/>
              </a:rPr>
              <a:t>Fotetsa) </a:t>
            </a:r>
            <a:r>
              <a:rPr sz="2200" b="1" dirty="0">
                <a:latin typeface="Cambria"/>
                <a:cs typeface="Cambria"/>
              </a:rPr>
              <a:t>et</a:t>
            </a:r>
            <a:r>
              <a:rPr sz="2200" b="1" spc="10" dirty="0">
                <a:latin typeface="Cambria"/>
                <a:cs typeface="Cambria"/>
              </a:rPr>
              <a:t> </a:t>
            </a:r>
            <a:r>
              <a:rPr sz="2200" b="1" dirty="0">
                <a:latin typeface="Cambria"/>
                <a:cs typeface="Cambria"/>
              </a:rPr>
              <a:t>le</a:t>
            </a:r>
            <a:r>
              <a:rPr sz="2200" b="1" spc="30" dirty="0">
                <a:latin typeface="Cambria"/>
                <a:cs typeface="Cambria"/>
              </a:rPr>
              <a:t> </a:t>
            </a:r>
            <a:r>
              <a:rPr sz="2200" b="1" spc="-20" dirty="0">
                <a:latin typeface="Cambria"/>
                <a:cs typeface="Cambria"/>
              </a:rPr>
              <a:t>Centre-</a:t>
            </a:r>
            <a:r>
              <a:rPr sz="2200" b="1" spc="-10" dirty="0">
                <a:latin typeface="Cambria"/>
                <a:cs typeface="Cambria"/>
              </a:rPr>
              <a:t>Ville</a:t>
            </a:r>
            <a:endParaRPr sz="2200">
              <a:latin typeface="Cambria"/>
              <a:cs typeface="Cambria"/>
            </a:endParaRPr>
          </a:p>
        </p:txBody>
      </p:sp>
      <p:sp>
        <p:nvSpPr>
          <p:cNvPr id="6" name="object 6"/>
          <p:cNvSpPr txBox="1"/>
          <p:nvPr/>
        </p:nvSpPr>
        <p:spPr>
          <a:xfrm>
            <a:off x="3651429" y="2422347"/>
            <a:ext cx="182245" cy="514350"/>
          </a:xfrm>
          <a:prstGeom prst="rect">
            <a:avLst/>
          </a:prstGeom>
        </p:spPr>
        <p:txBody>
          <a:bodyPr vert="horz" wrap="square" lIns="0" tIns="13335" rIns="0" bIns="0" rtlCol="0">
            <a:spAutoFit/>
          </a:bodyPr>
          <a:lstStyle/>
          <a:p>
            <a:pPr marL="12700">
              <a:lnSpc>
                <a:spcPct val="100000"/>
              </a:lnSpc>
              <a:spcBef>
                <a:spcPts val="105"/>
              </a:spcBef>
            </a:pPr>
            <a:r>
              <a:rPr sz="3200" spc="-50" dirty="0">
                <a:solidFill>
                  <a:srgbClr val="C00000"/>
                </a:solidFill>
                <a:latin typeface="Tw Cen MT"/>
                <a:cs typeface="Tw Cen MT"/>
              </a:rPr>
              <a:t>c</a:t>
            </a:r>
            <a:endParaRPr sz="3200">
              <a:latin typeface="Tw Cen MT"/>
              <a:cs typeface="Tw Cen MT"/>
            </a:endParaRPr>
          </a:p>
        </p:txBody>
      </p:sp>
      <p:sp>
        <p:nvSpPr>
          <p:cNvPr id="7" name="object 7"/>
          <p:cNvSpPr txBox="1"/>
          <p:nvPr/>
        </p:nvSpPr>
        <p:spPr>
          <a:xfrm>
            <a:off x="1789429" y="2493703"/>
            <a:ext cx="1875155" cy="443865"/>
          </a:xfrm>
          <a:prstGeom prst="rect">
            <a:avLst/>
          </a:prstGeom>
        </p:spPr>
        <p:txBody>
          <a:bodyPr vert="horz" wrap="square" lIns="0" tIns="0" rIns="0" bIns="0" rtlCol="0">
            <a:spAutoFit/>
          </a:bodyPr>
          <a:lstStyle/>
          <a:p>
            <a:pPr>
              <a:lnSpc>
                <a:spcPts val="3385"/>
              </a:lnSpc>
            </a:pPr>
            <a:r>
              <a:rPr sz="3200" dirty="0">
                <a:solidFill>
                  <a:srgbClr val="C00000"/>
                </a:solidFill>
                <a:latin typeface="Tw Cen MT"/>
                <a:cs typeface="Tw Cen MT"/>
              </a:rPr>
              <a:t>Carte</a:t>
            </a:r>
            <a:r>
              <a:rPr sz="3200" spc="25" dirty="0">
                <a:solidFill>
                  <a:srgbClr val="C00000"/>
                </a:solidFill>
                <a:latin typeface="Tw Cen MT"/>
                <a:cs typeface="Tw Cen MT"/>
              </a:rPr>
              <a:t> </a:t>
            </a:r>
            <a:r>
              <a:rPr sz="3200" dirty="0">
                <a:solidFill>
                  <a:srgbClr val="C00000"/>
                </a:solidFill>
                <a:latin typeface="Tw Cen MT"/>
                <a:cs typeface="Tw Cen MT"/>
              </a:rPr>
              <a:t>de</a:t>
            </a:r>
            <a:r>
              <a:rPr sz="3200" spc="25" dirty="0">
                <a:solidFill>
                  <a:srgbClr val="C00000"/>
                </a:solidFill>
                <a:latin typeface="Tw Cen MT"/>
                <a:cs typeface="Tw Cen MT"/>
              </a:rPr>
              <a:t> </a:t>
            </a:r>
            <a:r>
              <a:rPr sz="3200" spc="-25" dirty="0">
                <a:solidFill>
                  <a:srgbClr val="C00000"/>
                </a:solidFill>
                <a:latin typeface="Tw Cen MT"/>
                <a:cs typeface="Tw Cen MT"/>
              </a:rPr>
              <a:t>lo</a:t>
            </a:r>
            <a:endParaRPr sz="3200">
              <a:latin typeface="Tw Cen MT"/>
              <a:cs typeface="Tw Cen MT"/>
            </a:endParaRPr>
          </a:p>
        </p:txBody>
      </p:sp>
      <p:sp>
        <p:nvSpPr>
          <p:cNvPr id="8" name="object 8"/>
          <p:cNvSpPr txBox="1"/>
          <p:nvPr/>
        </p:nvSpPr>
        <p:spPr>
          <a:xfrm>
            <a:off x="3821720" y="2493703"/>
            <a:ext cx="1344930" cy="443865"/>
          </a:xfrm>
          <a:prstGeom prst="rect">
            <a:avLst/>
          </a:prstGeom>
        </p:spPr>
        <p:txBody>
          <a:bodyPr vert="horz" wrap="square" lIns="0" tIns="0" rIns="0" bIns="0" rtlCol="0">
            <a:spAutoFit/>
          </a:bodyPr>
          <a:lstStyle/>
          <a:p>
            <a:pPr>
              <a:lnSpc>
                <a:spcPts val="3385"/>
              </a:lnSpc>
            </a:pPr>
            <a:r>
              <a:rPr sz="3200" spc="-10" dirty="0">
                <a:solidFill>
                  <a:srgbClr val="C00000"/>
                </a:solidFill>
                <a:latin typeface="Tw Cen MT"/>
                <a:cs typeface="Tw Cen MT"/>
              </a:rPr>
              <a:t>alisation</a:t>
            </a:r>
            <a:endParaRPr sz="3200">
              <a:latin typeface="Tw Cen MT"/>
              <a:cs typeface="Tw Cen MT"/>
            </a:endParaRPr>
          </a:p>
        </p:txBody>
      </p:sp>
      <p:grpSp>
        <p:nvGrpSpPr>
          <p:cNvPr id="9" name="object 9"/>
          <p:cNvGrpSpPr/>
          <p:nvPr/>
        </p:nvGrpSpPr>
        <p:grpSpPr>
          <a:xfrm>
            <a:off x="73152" y="1107947"/>
            <a:ext cx="5707380" cy="2105025"/>
            <a:chOff x="73152" y="1107947"/>
            <a:chExt cx="5707380" cy="2105025"/>
          </a:xfrm>
        </p:grpSpPr>
        <p:pic>
          <p:nvPicPr>
            <p:cNvPr id="10" name="object 10"/>
            <p:cNvPicPr/>
            <p:nvPr/>
          </p:nvPicPr>
          <p:blipFill>
            <a:blip r:embed="rId3" cstate="print"/>
            <a:stretch>
              <a:fillRect/>
            </a:stretch>
          </p:blipFill>
          <p:spPr>
            <a:xfrm>
              <a:off x="73152" y="1107947"/>
              <a:ext cx="3575304" cy="2104643"/>
            </a:xfrm>
            <a:prstGeom prst="rect">
              <a:avLst/>
            </a:prstGeom>
          </p:spPr>
        </p:pic>
        <p:pic>
          <p:nvPicPr>
            <p:cNvPr id="11" name="object 11"/>
            <p:cNvPicPr/>
            <p:nvPr/>
          </p:nvPicPr>
          <p:blipFill>
            <a:blip r:embed="rId4" cstate="print"/>
            <a:stretch>
              <a:fillRect/>
            </a:stretch>
          </p:blipFill>
          <p:spPr>
            <a:xfrm>
              <a:off x="3765804" y="1219199"/>
              <a:ext cx="2014727" cy="1898904"/>
            </a:xfrm>
            <a:prstGeom prst="rect">
              <a:avLst/>
            </a:prstGeom>
          </p:spPr>
        </p:pic>
      </p:grpSp>
      <p:sp>
        <p:nvSpPr>
          <p:cNvPr id="12" name="object 12"/>
          <p:cNvSpPr txBox="1"/>
          <p:nvPr/>
        </p:nvSpPr>
        <p:spPr>
          <a:xfrm>
            <a:off x="5282184" y="1309116"/>
            <a:ext cx="338455" cy="182880"/>
          </a:xfrm>
          <a:prstGeom prst="rect">
            <a:avLst/>
          </a:prstGeom>
          <a:solidFill>
            <a:srgbClr val="FFFFFF"/>
          </a:solidFill>
        </p:spPr>
        <p:txBody>
          <a:bodyPr vert="horz" wrap="square" lIns="0" tIns="50165" rIns="0" bIns="0" rtlCol="0">
            <a:spAutoFit/>
          </a:bodyPr>
          <a:lstStyle/>
          <a:p>
            <a:pPr marL="92710">
              <a:lnSpc>
                <a:spcPts val="1045"/>
              </a:lnSpc>
              <a:spcBef>
                <a:spcPts val="395"/>
              </a:spcBef>
            </a:pPr>
            <a:r>
              <a:rPr sz="900" spc="-25" dirty="0">
                <a:latin typeface="Calibri"/>
                <a:cs typeface="Calibri"/>
              </a:rPr>
              <a:t>(c)</a:t>
            </a:r>
            <a:endParaRPr sz="900">
              <a:latin typeface="Calibri"/>
              <a:cs typeface="Calibri"/>
            </a:endParaRPr>
          </a:p>
        </p:txBody>
      </p:sp>
      <p:grpSp>
        <p:nvGrpSpPr>
          <p:cNvPr id="13" name="object 13"/>
          <p:cNvGrpSpPr/>
          <p:nvPr/>
        </p:nvGrpSpPr>
        <p:grpSpPr>
          <a:xfrm>
            <a:off x="1854707" y="1101852"/>
            <a:ext cx="3957954" cy="1915795"/>
            <a:chOff x="1854707" y="1101852"/>
            <a:chExt cx="3957954" cy="1915795"/>
          </a:xfrm>
        </p:grpSpPr>
        <p:sp>
          <p:nvSpPr>
            <p:cNvPr id="14" name="object 14"/>
            <p:cNvSpPr/>
            <p:nvPr/>
          </p:nvSpPr>
          <p:spPr>
            <a:xfrm>
              <a:off x="3766565" y="1219962"/>
              <a:ext cx="2032000" cy="1783080"/>
            </a:xfrm>
            <a:custGeom>
              <a:avLst/>
              <a:gdLst/>
              <a:ahLst/>
              <a:cxnLst/>
              <a:rect l="l" t="t" r="r" b="b"/>
              <a:pathLst>
                <a:path w="2032000" h="1783080">
                  <a:moveTo>
                    <a:pt x="0" y="1783080"/>
                  </a:moveTo>
                  <a:lnTo>
                    <a:pt x="2031491" y="1783080"/>
                  </a:lnTo>
                  <a:lnTo>
                    <a:pt x="2031491" y="0"/>
                  </a:lnTo>
                  <a:lnTo>
                    <a:pt x="0" y="0"/>
                  </a:lnTo>
                  <a:lnTo>
                    <a:pt x="0" y="1783080"/>
                  </a:lnTo>
                  <a:close/>
                </a:path>
              </a:pathLst>
            </a:custGeom>
            <a:ln w="28956">
              <a:solidFill>
                <a:srgbClr val="000000"/>
              </a:solidFill>
            </a:ln>
          </p:spPr>
          <p:txBody>
            <a:bodyPr wrap="square" lIns="0" tIns="0" rIns="0" bIns="0" rtlCol="0"/>
            <a:lstStyle/>
            <a:p>
              <a:endParaRPr/>
            </a:p>
          </p:txBody>
        </p:sp>
        <p:sp>
          <p:nvSpPr>
            <p:cNvPr id="15" name="object 15"/>
            <p:cNvSpPr/>
            <p:nvPr/>
          </p:nvSpPr>
          <p:spPr>
            <a:xfrm>
              <a:off x="1854707" y="1101852"/>
              <a:ext cx="210820" cy="73660"/>
            </a:xfrm>
            <a:custGeom>
              <a:avLst/>
              <a:gdLst/>
              <a:ahLst/>
              <a:cxnLst/>
              <a:rect l="l" t="t" r="r" b="b"/>
              <a:pathLst>
                <a:path w="210819" h="73659">
                  <a:moveTo>
                    <a:pt x="210312" y="0"/>
                  </a:moveTo>
                  <a:lnTo>
                    <a:pt x="0" y="0"/>
                  </a:lnTo>
                  <a:lnTo>
                    <a:pt x="0" y="73151"/>
                  </a:lnTo>
                  <a:lnTo>
                    <a:pt x="210312" y="73151"/>
                  </a:lnTo>
                  <a:lnTo>
                    <a:pt x="210312" y="0"/>
                  </a:lnTo>
                  <a:close/>
                </a:path>
              </a:pathLst>
            </a:custGeom>
            <a:solidFill>
              <a:srgbClr val="FFFFFF"/>
            </a:solidFill>
          </p:spPr>
          <p:txBody>
            <a:bodyPr wrap="square" lIns="0" tIns="0" rIns="0" bIns="0" rtlCol="0"/>
            <a:lstStyle/>
            <a:p>
              <a:endParaRPr/>
            </a:p>
          </p:txBody>
        </p:sp>
      </p:grpSp>
      <p:sp>
        <p:nvSpPr>
          <p:cNvPr id="16" name="object 16"/>
          <p:cNvSpPr txBox="1"/>
          <p:nvPr/>
        </p:nvSpPr>
        <p:spPr>
          <a:xfrm>
            <a:off x="1841754" y="1122933"/>
            <a:ext cx="195580" cy="102235"/>
          </a:xfrm>
          <a:prstGeom prst="rect">
            <a:avLst/>
          </a:prstGeom>
        </p:spPr>
        <p:txBody>
          <a:bodyPr vert="horz" wrap="square" lIns="0" tIns="13335" rIns="0" bIns="0" rtlCol="0">
            <a:spAutoFit/>
          </a:bodyPr>
          <a:lstStyle/>
          <a:p>
            <a:pPr marL="12700">
              <a:lnSpc>
                <a:spcPct val="100000"/>
              </a:lnSpc>
              <a:spcBef>
                <a:spcPts val="105"/>
              </a:spcBef>
            </a:pPr>
            <a:r>
              <a:rPr sz="500" b="1" spc="-10" dirty="0">
                <a:latin typeface="Calibri"/>
                <a:cs typeface="Calibri"/>
              </a:rPr>
              <a:t>09⁰53’</a:t>
            </a:r>
            <a:endParaRPr sz="500">
              <a:latin typeface="Calibri"/>
              <a:cs typeface="Calibri"/>
            </a:endParaRPr>
          </a:p>
        </p:txBody>
      </p:sp>
      <p:sp>
        <p:nvSpPr>
          <p:cNvPr id="17" name="object 17"/>
          <p:cNvSpPr/>
          <p:nvPr/>
        </p:nvSpPr>
        <p:spPr>
          <a:xfrm>
            <a:off x="3015995" y="1107947"/>
            <a:ext cx="210820" cy="74930"/>
          </a:xfrm>
          <a:custGeom>
            <a:avLst/>
            <a:gdLst/>
            <a:ahLst/>
            <a:cxnLst/>
            <a:rect l="l" t="t" r="r" b="b"/>
            <a:pathLst>
              <a:path w="210819" h="74930">
                <a:moveTo>
                  <a:pt x="210312" y="0"/>
                </a:moveTo>
                <a:lnTo>
                  <a:pt x="0" y="0"/>
                </a:lnTo>
                <a:lnTo>
                  <a:pt x="0" y="74675"/>
                </a:lnTo>
                <a:lnTo>
                  <a:pt x="210312" y="74675"/>
                </a:lnTo>
                <a:lnTo>
                  <a:pt x="210312" y="0"/>
                </a:lnTo>
                <a:close/>
              </a:path>
            </a:pathLst>
          </a:custGeom>
          <a:solidFill>
            <a:srgbClr val="FFFFFF"/>
          </a:solidFill>
        </p:spPr>
        <p:txBody>
          <a:bodyPr wrap="square" lIns="0" tIns="0" rIns="0" bIns="0" rtlCol="0"/>
          <a:lstStyle/>
          <a:p>
            <a:endParaRPr/>
          </a:p>
        </p:txBody>
      </p:sp>
      <p:sp>
        <p:nvSpPr>
          <p:cNvPr id="18" name="object 18"/>
          <p:cNvSpPr txBox="1"/>
          <p:nvPr/>
        </p:nvSpPr>
        <p:spPr>
          <a:xfrm>
            <a:off x="3055366" y="1116583"/>
            <a:ext cx="195580" cy="102235"/>
          </a:xfrm>
          <a:prstGeom prst="rect">
            <a:avLst/>
          </a:prstGeom>
        </p:spPr>
        <p:txBody>
          <a:bodyPr vert="horz" wrap="square" lIns="0" tIns="13335" rIns="0" bIns="0" rtlCol="0">
            <a:spAutoFit/>
          </a:bodyPr>
          <a:lstStyle/>
          <a:p>
            <a:pPr marL="12700">
              <a:lnSpc>
                <a:spcPct val="100000"/>
              </a:lnSpc>
              <a:spcBef>
                <a:spcPts val="105"/>
              </a:spcBef>
            </a:pPr>
            <a:r>
              <a:rPr sz="500" b="1" spc="-10" dirty="0">
                <a:latin typeface="Calibri"/>
                <a:cs typeface="Calibri"/>
              </a:rPr>
              <a:t>10⁰45’</a:t>
            </a:r>
            <a:endParaRPr sz="500">
              <a:latin typeface="Calibri"/>
              <a:cs typeface="Calibri"/>
            </a:endParaRPr>
          </a:p>
        </p:txBody>
      </p:sp>
      <p:sp>
        <p:nvSpPr>
          <p:cNvPr id="19" name="object 19"/>
          <p:cNvSpPr/>
          <p:nvPr/>
        </p:nvSpPr>
        <p:spPr>
          <a:xfrm>
            <a:off x="2115311" y="1322832"/>
            <a:ext cx="480059" cy="59690"/>
          </a:xfrm>
          <a:custGeom>
            <a:avLst/>
            <a:gdLst/>
            <a:ahLst/>
            <a:cxnLst/>
            <a:rect l="l" t="t" r="r" b="b"/>
            <a:pathLst>
              <a:path w="480060" h="59690">
                <a:moveTo>
                  <a:pt x="480060" y="0"/>
                </a:moveTo>
                <a:lnTo>
                  <a:pt x="0" y="0"/>
                </a:lnTo>
                <a:lnTo>
                  <a:pt x="0" y="59436"/>
                </a:lnTo>
                <a:lnTo>
                  <a:pt x="480060" y="59436"/>
                </a:lnTo>
                <a:lnTo>
                  <a:pt x="480060" y="0"/>
                </a:lnTo>
                <a:close/>
              </a:path>
            </a:pathLst>
          </a:custGeom>
          <a:solidFill>
            <a:srgbClr val="FFFFFF"/>
          </a:solidFill>
        </p:spPr>
        <p:txBody>
          <a:bodyPr wrap="square" lIns="0" tIns="0" rIns="0" bIns="0" rtlCol="0"/>
          <a:lstStyle/>
          <a:p>
            <a:endParaRPr/>
          </a:p>
        </p:txBody>
      </p:sp>
      <p:sp>
        <p:nvSpPr>
          <p:cNvPr id="20" name="object 20"/>
          <p:cNvSpPr txBox="1"/>
          <p:nvPr/>
        </p:nvSpPr>
        <p:spPr>
          <a:xfrm>
            <a:off x="2148585" y="1318640"/>
            <a:ext cx="471170" cy="102235"/>
          </a:xfrm>
          <a:prstGeom prst="rect">
            <a:avLst/>
          </a:prstGeom>
        </p:spPr>
        <p:txBody>
          <a:bodyPr vert="horz" wrap="square" lIns="0" tIns="13335" rIns="0" bIns="0" rtlCol="0">
            <a:spAutoFit/>
          </a:bodyPr>
          <a:lstStyle/>
          <a:p>
            <a:pPr marL="12700">
              <a:lnSpc>
                <a:spcPct val="100000"/>
              </a:lnSpc>
              <a:spcBef>
                <a:spcPts val="105"/>
              </a:spcBef>
            </a:pPr>
            <a:r>
              <a:rPr sz="500" b="1" dirty="0">
                <a:latin typeface="Calibri"/>
                <a:cs typeface="Calibri"/>
              </a:rPr>
              <a:t>Menoua</a:t>
            </a:r>
            <a:r>
              <a:rPr sz="500" b="1" spc="-25" dirty="0">
                <a:latin typeface="Calibri"/>
                <a:cs typeface="Calibri"/>
              </a:rPr>
              <a:t> </a:t>
            </a:r>
            <a:r>
              <a:rPr sz="500" b="1" spc="-10" dirty="0">
                <a:latin typeface="Calibri"/>
                <a:cs typeface="Calibri"/>
              </a:rPr>
              <a:t>Division</a:t>
            </a:r>
            <a:endParaRPr sz="500">
              <a:latin typeface="Calibri"/>
              <a:cs typeface="Calibri"/>
            </a:endParaRPr>
          </a:p>
        </p:txBody>
      </p:sp>
      <p:sp>
        <p:nvSpPr>
          <p:cNvPr id="21" name="object 21"/>
          <p:cNvSpPr/>
          <p:nvPr/>
        </p:nvSpPr>
        <p:spPr>
          <a:xfrm>
            <a:off x="53339" y="1603247"/>
            <a:ext cx="81280" cy="203200"/>
          </a:xfrm>
          <a:custGeom>
            <a:avLst/>
            <a:gdLst/>
            <a:ahLst/>
            <a:cxnLst/>
            <a:rect l="l" t="t" r="r" b="b"/>
            <a:pathLst>
              <a:path w="81280" h="203200">
                <a:moveTo>
                  <a:pt x="80772" y="0"/>
                </a:moveTo>
                <a:lnTo>
                  <a:pt x="0" y="0"/>
                </a:lnTo>
                <a:lnTo>
                  <a:pt x="0" y="202691"/>
                </a:lnTo>
                <a:lnTo>
                  <a:pt x="80772" y="202691"/>
                </a:lnTo>
                <a:lnTo>
                  <a:pt x="80772" y="0"/>
                </a:lnTo>
                <a:close/>
              </a:path>
            </a:pathLst>
          </a:custGeom>
          <a:solidFill>
            <a:srgbClr val="FFFFFF"/>
          </a:solidFill>
        </p:spPr>
        <p:txBody>
          <a:bodyPr wrap="square" lIns="0" tIns="0" rIns="0" bIns="0" rtlCol="0"/>
          <a:lstStyle/>
          <a:p>
            <a:endParaRPr/>
          </a:p>
        </p:txBody>
      </p:sp>
      <p:sp>
        <p:nvSpPr>
          <p:cNvPr id="22" name="object 22"/>
          <p:cNvSpPr/>
          <p:nvPr/>
        </p:nvSpPr>
        <p:spPr>
          <a:xfrm>
            <a:off x="210312" y="1296923"/>
            <a:ext cx="2080260" cy="426720"/>
          </a:xfrm>
          <a:custGeom>
            <a:avLst/>
            <a:gdLst/>
            <a:ahLst/>
            <a:cxnLst/>
            <a:rect l="l" t="t" r="r" b="b"/>
            <a:pathLst>
              <a:path w="2080260" h="426719">
                <a:moveTo>
                  <a:pt x="406895" y="352056"/>
                </a:moveTo>
                <a:lnTo>
                  <a:pt x="0" y="352056"/>
                </a:lnTo>
                <a:lnTo>
                  <a:pt x="0" y="426720"/>
                </a:lnTo>
                <a:lnTo>
                  <a:pt x="406895" y="426720"/>
                </a:lnTo>
                <a:lnTo>
                  <a:pt x="406895" y="352056"/>
                </a:lnTo>
                <a:close/>
              </a:path>
              <a:path w="2080260" h="426719">
                <a:moveTo>
                  <a:pt x="419100" y="286512"/>
                </a:moveTo>
                <a:lnTo>
                  <a:pt x="12192" y="286512"/>
                </a:lnTo>
                <a:lnTo>
                  <a:pt x="12192" y="320040"/>
                </a:lnTo>
                <a:lnTo>
                  <a:pt x="419100" y="320040"/>
                </a:lnTo>
                <a:lnTo>
                  <a:pt x="419100" y="286512"/>
                </a:lnTo>
                <a:close/>
              </a:path>
              <a:path w="2080260" h="426719">
                <a:moveTo>
                  <a:pt x="618744" y="0"/>
                </a:moveTo>
                <a:lnTo>
                  <a:pt x="280416" y="0"/>
                </a:lnTo>
                <a:lnTo>
                  <a:pt x="280416" y="74676"/>
                </a:lnTo>
                <a:lnTo>
                  <a:pt x="618744" y="74676"/>
                </a:lnTo>
                <a:lnTo>
                  <a:pt x="618744" y="0"/>
                </a:lnTo>
                <a:close/>
              </a:path>
              <a:path w="2080260" h="426719">
                <a:moveTo>
                  <a:pt x="644652" y="176784"/>
                </a:moveTo>
                <a:lnTo>
                  <a:pt x="306324" y="176784"/>
                </a:lnTo>
                <a:lnTo>
                  <a:pt x="306324" y="249936"/>
                </a:lnTo>
                <a:lnTo>
                  <a:pt x="644652" y="249936"/>
                </a:lnTo>
                <a:lnTo>
                  <a:pt x="644652" y="176784"/>
                </a:lnTo>
                <a:close/>
              </a:path>
              <a:path w="2080260" h="426719">
                <a:moveTo>
                  <a:pt x="2072640" y="286512"/>
                </a:moveTo>
                <a:lnTo>
                  <a:pt x="1572768" y="286512"/>
                </a:lnTo>
                <a:lnTo>
                  <a:pt x="1572768" y="352044"/>
                </a:lnTo>
                <a:lnTo>
                  <a:pt x="2072640" y="352044"/>
                </a:lnTo>
                <a:lnTo>
                  <a:pt x="2072640" y="286512"/>
                </a:lnTo>
                <a:close/>
              </a:path>
              <a:path w="2080260" h="426719">
                <a:moveTo>
                  <a:pt x="2080247" y="176784"/>
                </a:moveTo>
                <a:lnTo>
                  <a:pt x="1807464" y="176784"/>
                </a:lnTo>
                <a:lnTo>
                  <a:pt x="1807464" y="234696"/>
                </a:lnTo>
                <a:lnTo>
                  <a:pt x="2080247" y="234696"/>
                </a:lnTo>
                <a:lnTo>
                  <a:pt x="2080247" y="176784"/>
                </a:lnTo>
                <a:close/>
              </a:path>
            </a:pathLst>
          </a:custGeom>
          <a:solidFill>
            <a:srgbClr val="FFFFFF"/>
          </a:solidFill>
        </p:spPr>
        <p:txBody>
          <a:bodyPr wrap="square" lIns="0" tIns="0" rIns="0" bIns="0" rtlCol="0"/>
          <a:lstStyle/>
          <a:p>
            <a:endParaRPr/>
          </a:p>
        </p:txBody>
      </p:sp>
      <p:sp>
        <p:nvSpPr>
          <p:cNvPr id="23" name="object 23"/>
          <p:cNvSpPr/>
          <p:nvPr/>
        </p:nvSpPr>
        <p:spPr>
          <a:xfrm>
            <a:off x="1652016" y="1583436"/>
            <a:ext cx="68580" cy="200025"/>
          </a:xfrm>
          <a:custGeom>
            <a:avLst/>
            <a:gdLst/>
            <a:ahLst/>
            <a:cxnLst/>
            <a:rect l="l" t="t" r="r" b="b"/>
            <a:pathLst>
              <a:path w="68580" h="200025">
                <a:moveTo>
                  <a:pt x="68580" y="0"/>
                </a:moveTo>
                <a:lnTo>
                  <a:pt x="0" y="0"/>
                </a:lnTo>
                <a:lnTo>
                  <a:pt x="0" y="199644"/>
                </a:lnTo>
                <a:lnTo>
                  <a:pt x="68580" y="199644"/>
                </a:lnTo>
                <a:lnTo>
                  <a:pt x="68580" y="0"/>
                </a:lnTo>
                <a:close/>
              </a:path>
            </a:pathLst>
          </a:custGeom>
          <a:solidFill>
            <a:srgbClr val="FFFFFF"/>
          </a:solidFill>
        </p:spPr>
        <p:txBody>
          <a:bodyPr wrap="square" lIns="0" tIns="0" rIns="0" bIns="0" rtlCol="0"/>
          <a:lstStyle/>
          <a:p>
            <a:endParaRPr/>
          </a:p>
        </p:txBody>
      </p:sp>
      <p:sp>
        <p:nvSpPr>
          <p:cNvPr id="24" name="object 24"/>
          <p:cNvSpPr txBox="1"/>
          <p:nvPr/>
        </p:nvSpPr>
        <p:spPr>
          <a:xfrm>
            <a:off x="1675764" y="1582099"/>
            <a:ext cx="89535" cy="195580"/>
          </a:xfrm>
          <a:prstGeom prst="rect">
            <a:avLst/>
          </a:prstGeom>
        </p:spPr>
        <p:txBody>
          <a:bodyPr vert="vert270" wrap="square" lIns="0" tIns="0" rIns="0" bIns="0" rtlCol="0">
            <a:spAutoFit/>
          </a:bodyPr>
          <a:lstStyle/>
          <a:p>
            <a:pPr marL="12700">
              <a:lnSpc>
                <a:spcPts val="580"/>
              </a:lnSpc>
            </a:pPr>
            <a:r>
              <a:rPr sz="500" b="1" spc="-10" dirty="0">
                <a:latin typeface="Calibri"/>
                <a:cs typeface="Calibri"/>
              </a:rPr>
              <a:t>05⁰57’</a:t>
            </a:r>
            <a:endParaRPr sz="500">
              <a:latin typeface="Calibri"/>
              <a:cs typeface="Calibri"/>
            </a:endParaRPr>
          </a:p>
        </p:txBody>
      </p:sp>
      <p:sp>
        <p:nvSpPr>
          <p:cNvPr id="25" name="object 25"/>
          <p:cNvSpPr/>
          <p:nvPr/>
        </p:nvSpPr>
        <p:spPr>
          <a:xfrm>
            <a:off x="601980" y="1101851"/>
            <a:ext cx="771525" cy="76200"/>
          </a:xfrm>
          <a:custGeom>
            <a:avLst/>
            <a:gdLst/>
            <a:ahLst/>
            <a:cxnLst/>
            <a:rect l="l" t="t" r="r" b="b"/>
            <a:pathLst>
              <a:path w="771525" h="76200">
                <a:moveTo>
                  <a:pt x="176784" y="0"/>
                </a:moveTo>
                <a:lnTo>
                  <a:pt x="0" y="0"/>
                </a:lnTo>
                <a:lnTo>
                  <a:pt x="0" y="70104"/>
                </a:lnTo>
                <a:lnTo>
                  <a:pt x="176784" y="70104"/>
                </a:lnTo>
                <a:lnTo>
                  <a:pt x="176784" y="0"/>
                </a:lnTo>
                <a:close/>
              </a:path>
              <a:path w="771525" h="76200">
                <a:moveTo>
                  <a:pt x="771144" y="6096"/>
                </a:moveTo>
                <a:lnTo>
                  <a:pt x="592836" y="6096"/>
                </a:lnTo>
                <a:lnTo>
                  <a:pt x="592836" y="76200"/>
                </a:lnTo>
                <a:lnTo>
                  <a:pt x="771144" y="76200"/>
                </a:lnTo>
                <a:lnTo>
                  <a:pt x="771144" y="6096"/>
                </a:lnTo>
                <a:close/>
              </a:path>
            </a:pathLst>
          </a:custGeom>
          <a:solidFill>
            <a:srgbClr val="FFFFFF"/>
          </a:solidFill>
        </p:spPr>
        <p:txBody>
          <a:bodyPr wrap="square" lIns="0" tIns="0" rIns="0" bIns="0" rtlCol="0"/>
          <a:lstStyle/>
          <a:p>
            <a:endParaRPr/>
          </a:p>
        </p:txBody>
      </p:sp>
      <p:sp>
        <p:nvSpPr>
          <p:cNvPr id="26" name="object 26"/>
          <p:cNvSpPr txBox="1"/>
          <p:nvPr/>
        </p:nvSpPr>
        <p:spPr>
          <a:xfrm>
            <a:off x="1156512" y="1136141"/>
            <a:ext cx="196215" cy="102235"/>
          </a:xfrm>
          <a:prstGeom prst="rect">
            <a:avLst/>
          </a:prstGeom>
        </p:spPr>
        <p:txBody>
          <a:bodyPr vert="horz" wrap="square" lIns="0" tIns="13335" rIns="0" bIns="0" rtlCol="0">
            <a:spAutoFit/>
          </a:bodyPr>
          <a:lstStyle/>
          <a:p>
            <a:pPr marL="12700">
              <a:lnSpc>
                <a:spcPct val="100000"/>
              </a:lnSpc>
              <a:spcBef>
                <a:spcPts val="105"/>
              </a:spcBef>
            </a:pPr>
            <a:r>
              <a:rPr sz="500" b="1" spc="-10" dirty="0">
                <a:latin typeface="Calibri"/>
                <a:cs typeface="Calibri"/>
              </a:rPr>
              <a:t>10⁰15’</a:t>
            </a:r>
            <a:endParaRPr sz="500">
              <a:latin typeface="Calibri"/>
              <a:cs typeface="Calibri"/>
            </a:endParaRPr>
          </a:p>
        </p:txBody>
      </p:sp>
      <p:sp>
        <p:nvSpPr>
          <p:cNvPr id="27" name="object 27"/>
          <p:cNvSpPr txBox="1"/>
          <p:nvPr/>
        </p:nvSpPr>
        <p:spPr>
          <a:xfrm>
            <a:off x="549655" y="1122933"/>
            <a:ext cx="196215" cy="102235"/>
          </a:xfrm>
          <a:prstGeom prst="rect">
            <a:avLst/>
          </a:prstGeom>
        </p:spPr>
        <p:txBody>
          <a:bodyPr vert="horz" wrap="square" lIns="0" tIns="13335" rIns="0" bIns="0" rtlCol="0">
            <a:spAutoFit/>
          </a:bodyPr>
          <a:lstStyle/>
          <a:p>
            <a:pPr marL="12700">
              <a:lnSpc>
                <a:spcPct val="100000"/>
              </a:lnSpc>
              <a:spcBef>
                <a:spcPts val="105"/>
              </a:spcBef>
            </a:pPr>
            <a:r>
              <a:rPr sz="500" b="1" spc="-10" dirty="0">
                <a:latin typeface="Calibri"/>
                <a:cs typeface="Calibri"/>
              </a:rPr>
              <a:t>10⁰00’</a:t>
            </a:r>
            <a:endParaRPr sz="500">
              <a:latin typeface="Calibri"/>
              <a:cs typeface="Calibri"/>
            </a:endParaRPr>
          </a:p>
        </p:txBody>
      </p:sp>
      <p:sp>
        <p:nvSpPr>
          <p:cNvPr id="28" name="object 28"/>
          <p:cNvSpPr txBox="1"/>
          <p:nvPr/>
        </p:nvSpPr>
        <p:spPr>
          <a:xfrm>
            <a:off x="96570" y="1628073"/>
            <a:ext cx="89535" cy="195580"/>
          </a:xfrm>
          <a:prstGeom prst="rect">
            <a:avLst/>
          </a:prstGeom>
        </p:spPr>
        <p:txBody>
          <a:bodyPr vert="vert270" wrap="square" lIns="0" tIns="0" rIns="0" bIns="0" rtlCol="0">
            <a:spAutoFit/>
          </a:bodyPr>
          <a:lstStyle/>
          <a:p>
            <a:pPr marL="12700">
              <a:lnSpc>
                <a:spcPts val="580"/>
              </a:lnSpc>
            </a:pPr>
            <a:r>
              <a:rPr sz="500" b="1" spc="-10" dirty="0">
                <a:latin typeface="Calibri"/>
                <a:cs typeface="Calibri"/>
              </a:rPr>
              <a:t>10⁰00’</a:t>
            </a:r>
            <a:endParaRPr sz="500">
              <a:latin typeface="Calibri"/>
              <a:cs typeface="Calibri"/>
            </a:endParaRPr>
          </a:p>
        </p:txBody>
      </p:sp>
      <p:sp>
        <p:nvSpPr>
          <p:cNvPr id="29" name="object 29"/>
          <p:cNvSpPr txBox="1"/>
          <p:nvPr/>
        </p:nvSpPr>
        <p:spPr>
          <a:xfrm>
            <a:off x="569468" y="1313815"/>
            <a:ext cx="291465" cy="86360"/>
          </a:xfrm>
          <a:prstGeom prst="rect">
            <a:avLst/>
          </a:prstGeom>
        </p:spPr>
        <p:txBody>
          <a:bodyPr vert="horz" wrap="square" lIns="0" tIns="12065" rIns="0" bIns="0" rtlCol="0">
            <a:spAutoFit/>
          </a:bodyPr>
          <a:lstStyle/>
          <a:p>
            <a:pPr marL="12700">
              <a:lnSpc>
                <a:spcPct val="100000"/>
              </a:lnSpc>
              <a:spcBef>
                <a:spcPts val="95"/>
              </a:spcBef>
            </a:pPr>
            <a:r>
              <a:rPr sz="400" b="1" dirty="0">
                <a:latin typeface="Calibri"/>
                <a:cs typeface="Calibri"/>
              </a:rPr>
              <a:t>West</a:t>
            </a:r>
            <a:r>
              <a:rPr sz="400" b="1" spc="-20" dirty="0">
                <a:latin typeface="Calibri"/>
                <a:cs typeface="Calibri"/>
              </a:rPr>
              <a:t> </a:t>
            </a:r>
            <a:r>
              <a:rPr sz="400" b="1" spc="-10" dirty="0">
                <a:latin typeface="Calibri"/>
                <a:cs typeface="Calibri"/>
              </a:rPr>
              <a:t>Region</a:t>
            </a:r>
            <a:endParaRPr sz="400">
              <a:latin typeface="Calibri"/>
              <a:cs typeface="Calibri"/>
            </a:endParaRPr>
          </a:p>
        </p:txBody>
      </p:sp>
      <p:sp>
        <p:nvSpPr>
          <p:cNvPr id="30" name="object 30"/>
          <p:cNvSpPr txBox="1"/>
          <p:nvPr/>
        </p:nvSpPr>
        <p:spPr>
          <a:xfrm>
            <a:off x="439013" y="1482089"/>
            <a:ext cx="284480" cy="102235"/>
          </a:xfrm>
          <a:prstGeom prst="rect">
            <a:avLst/>
          </a:prstGeom>
        </p:spPr>
        <p:txBody>
          <a:bodyPr vert="horz" wrap="square" lIns="0" tIns="13335" rIns="0" bIns="0" rtlCol="0">
            <a:spAutoFit/>
          </a:bodyPr>
          <a:lstStyle/>
          <a:p>
            <a:pPr marL="12700">
              <a:lnSpc>
                <a:spcPct val="100000"/>
              </a:lnSpc>
              <a:spcBef>
                <a:spcPts val="105"/>
              </a:spcBef>
            </a:pPr>
            <a:r>
              <a:rPr sz="500" b="1" dirty="0">
                <a:latin typeface="Calibri"/>
                <a:cs typeface="Calibri"/>
              </a:rPr>
              <a:t>Study</a:t>
            </a:r>
            <a:r>
              <a:rPr sz="500" b="1" spc="-20" dirty="0">
                <a:latin typeface="Calibri"/>
                <a:cs typeface="Calibri"/>
              </a:rPr>
              <a:t> site</a:t>
            </a:r>
            <a:endParaRPr sz="500">
              <a:latin typeface="Calibri"/>
              <a:cs typeface="Calibri"/>
            </a:endParaRPr>
          </a:p>
        </p:txBody>
      </p:sp>
      <p:sp>
        <p:nvSpPr>
          <p:cNvPr id="31" name="object 31"/>
          <p:cNvSpPr txBox="1"/>
          <p:nvPr/>
        </p:nvSpPr>
        <p:spPr>
          <a:xfrm>
            <a:off x="282346" y="1555242"/>
            <a:ext cx="252729" cy="86360"/>
          </a:xfrm>
          <a:prstGeom prst="rect">
            <a:avLst/>
          </a:prstGeom>
        </p:spPr>
        <p:txBody>
          <a:bodyPr vert="horz" wrap="square" lIns="0" tIns="12065" rIns="0" bIns="0" rtlCol="0">
            <a:spAutoFit/>
          </a:bodyPr>
          <a:lstStyle/>
          <a:p>
            <a:pPr marL="12700">
              <a:lnSpc>
                <a:spcPct val="100000"/>
              </a:lnSpc>
              <a:spcBef>
                <a:spcPts val="95"/>
              </a:spcBef>
            </a:pPr>
            <a:r>
              <a:rPr sz="400" b="1" spc="-10" dirty="0">
                <a:latin typeface="Calibri"/>
                <a:cs typeface="Calibri"/>
              </a:rPr>
              <a:t>Kilometers</a:t>
            </a:r>
            <a:endParaRPr sz="400">
              <a:latin typeface="Calibri"/>
              <a:cs typeface="Calibri"/>
            </a:endParaRPr>
          </a:p>
        </p:txBody>
      </p:sp>
      <p:sp>
        <p:nvSpPr>
          <p:cNvPr id="32" name="object 32"/>
          <p:cNvSpPr txBox="1"/>
          <p:nvPr/>
        </p:nvSpPr>
        <p:spPr>
          <a:xfrm>
            <a:off x="243027" y="1639950"/>
            <a:ext cx="292735" cy="86360"/>
          </a:xfrm>
          <a:prstGeom prst="rect">
            <a:avLst/>
          </a:prstGeom>
        </p:spPr>
        <p:txBody>
          <a:bodyPr vert="horz" wrap="square" lIns="0" tIns="12065" rIns="0" bIns="0" rtlCol="0">
            <a:spAutoFit/>
          </a:bodyPr>
          <a:lstStyle/>
          <a:p>
            <a:pPr marL="12700">
              <a:lnSpc>
                <a:spcPct val="100000"/>
              </a:lnSpc>
              <a:spcBef>
                <a:spcPts val="95"/>
              </a:spcBef>
            </a:pPr>
            <a:r>
              <a:rPr sz="400" b="1" dirty="0">
                <a:latin typeface="Calibri"/>
                <a:cs typeface="Calibri"/>
              </a:rPr>
              <a:t>0</a:t>
            </a:r>
            <a:r>
              <a:rPr sz="400" b="1" spc="165" dirty="0">
                <a:latin typeface="Calibri"/>
                <a:cs typeface="Calibri"/>
              </a:rPr>
              <a:t> </a:t>
            </a:r>
            <a:r>
              <a:rPr sz="400" b="1" dirty="0">
                <a:latin typeface="Calibri"/>
                <a:cs typeface="Calibri"/>
              </a:rPr>
              <a:t>150</a:t>
            </a:r>
            <a:r>
              <a:rPr sz="400" b="1" spc="320" dirty="0">
                <a:latin typeface="Calibri"/>
                <a:cs typeface="Calibri"/>
              </a:rPr>
              <a:t> </a:t>
            </a:r>
            <a:r>
              <a:rPr sz="400" b="1" spc="-25" dirty="0">
                <a:latin typeface="Calibri"/>
                <a:cs typeface="Calibri"/>
              </a:rPr>
              <a:t>300</a:t>
            </a:r>
            <a:endParaRPr sz="400">
              <a:latin typeface="Calibri"/>
              <a:cs typeface="Calibri"/>
            </a:endParaRPr>
          </a:p>
        </p:txBody>
      </p:sp>
      <p:sp>
        <p:nvSpPr>
          <p:cNvPr id="33" name="object 33"/>
          <p:cNvSpPr txBox="1"/>
          <p:nvPr/>
        </p:nvSpPr>
        <p:spPr>
          <a:xfrm>
            <a:off x="620979" y="1678050"/>
            <a:ext cx="43815" cy="40640"/>
          </a:xfrm>
          <a:prstGeom prst="rect">
            <a:avLst/>
          </a:prstGeom>
        </p:spPr>
        <p:txBody>
          <a:bodyPr vert="horz" wrap="square" lIns="0" tIns="12065" rIns="0" bIns="0" rtlCol="0">
            <a:spAutoFit/>
          </a:bodyPr>
          <a:lstStyle/>
          <a:p>
            <a:pPr marL="12700">
              <a:lnSpc>
                <a:spcPct val="100000"/>
              </a:lnSpc>
              <a:spcBef>
                <a:spcPts val="95"/>
              </a:spcBef>
            </a:pPr>
            <a:r>
              <a:rPr sz="100" b="1" spc="-25" dirty="0">
                <a:latin typeface="Calibri"/>
                <a:cs typeface="Calibri"/>
              </a:rPr>
              <a:t>600</a:t>
            </a:r>
            <a:endParaRPr sz="100">
              <a:latin typeface="Calibri"/>
              <a:cs typeface="Calibri"/>
            </a:endParaRPr>
          </a:p>
        </p:txBody>
      </p:sp>
      <p:sp>
        <p:nvSpPr>
          <p:cNvPr id="34" name="object 34"/>
          <p:cNvSpPr/>
          <p:nvPr/>
        </p:nvSpPr>
        <p:spPr>
          <a:xfrm>
            <a:off x="940308" y="1264919"/>
            <a:ext cx="113030" cy="64135"/>
          </a:xfrm>
          <a:custGeom>
            <a:avLst/>
            <a:gdLst/>
            <a:ahLst/>
            <a:cxnLst/>
            <a:rect l="l" t="t" r="r" b="b"/>
            <a:pathLst>
              <a:path w="113030" h="64134">
                <a:moveTo>
                  <a:pt x="112775" y="0"/>
                </a:moveTo>
                <a:lnTo>
                  <a:pt x="0" y="0"/>
                </a:lnTo>
                <a:lnTo>
                  <a:pt x="0" y="64008"/>
                </a:lnTo>
                <a:lnTo>
                  <a:pt x="112775" y="64008"/>
                </a:lnTo>
                <a:lnTo>
                  <a:pt x="112775" y="0"/>
                </a:lnTo>
                <a:close/>
              </a:path>
            </a:pathLst>
          </a:custGeom>
          <a:solidFill>
            <a:srgbClr val="FFFFFF"/>
          </a:solidFill>
        </p:spPr>
        <p:txBody>
          <a:bodyPr wrap="square" lIns="0" tIns="0" rIns="0" bIns="0" rtlCol="0"/>
          <a:lstStyle/>
          <a:p>
            <a:endParaRPr/>
          </a:p>
        </p:txBody>
      </p:sp>
      <p:sp>
        <p:nvSpPr>
          <p:cNvPr id="35" name="object 35"/>
          <p:cNvSpPr txBox="1"/>
          <p:nvPr/>
        </p:nvSpPr>
        <p:spPr>
          <a:xfrm>
            <a:off x="1006144" y="1279651"/>
            <a:ext cx="20320" cy="102235"/>
          </a:xfrm>
          <a:prstGeom prst="rect">
            <a:avLst/>
          </a:prstGeom>
        </p:spPr>
        <p:txBody>
          <a:bodyPr vert="horz" wrap="square" lIns="0" tIns="13335" rIns="0" bIns="0" rtlCol="0">
            <a:spAutoFit/>
          </a:bodyPr>
          <a:lstStyle/>
          <a:p>
            <a:pPr>
              <a:lnSpc>
                <a:spcPct val="100000"/>
              </a:lnSpc>
              <a:spcBef>
                <a:spcPts val="105"/>
              </a:spcBef>
            </a:pPr>
            <a:r>
              <a:rPr sz="500" b="1" spc="-50" dirty="0">
                <a:latin typeface="Calibri"/>
                <a:cs typeface="Calibri"/>
              </a:rPr>
              <a:t>(</a:t>
            </a:r>
            <a:endParaRPr sz="500">
              <a:latin typeface="Calibri"/>
              <a:cs typeface="Calibri"/>
            </a:endParaRPr>
          </a:p>
        </p:txBody>
      </p:sp>
      <p:sp>
        <p:nvSpPr>
          <p:cNvPr id="36" name="object 36"/>
          <p:cNvSpPr txBox="1"/>
          <p:nvPr/>
        </p:nvSpPr>
        <p:spPr>
          <a:xfrm>
            <a:off x="1006144" y="1368044"/>
            <a:ext cx="31750" cy="102235"/>
          </a:xfrm>
          <a:prstGeom prst="rect">
            <a:avLst/>
          </a:prstGeom>
        </p:spPr>
        <p:txBody>
          <a:bodyPr vert="horz" wrap="square" lIns="0" tIns="13335" rIns="0" bIns="0" rtlCol="0">
            <a:spAutoFit/>
          </a:bodyPr>
          <a:lstStyle/>
          <a:p>
            <a:pPr>
              <a:lnSpc>
                <a:spcPct val="100000"/>
              </a:lnSpc>
              <a:spcBef>
                <a:spcPts val="105"/>
              </a:spcBef>
            </a:pPr>
            <a:r>
              <a:rPr sz="500" b="1" spc="-50" dirty="0">
                <a:latin typeface="Calibri"/>
                <a:cs typeface="Calibri"/>
              </a:rPr>
              <a:t>a</a:t>
            </a:r>
            <a:endParaRPr sz="500">
              <a:latin typeface="Calibri"/>
              <a:cs typeface="Calibri"/>
            </a:endParaRPr>
          </a:p>
        </p:txBody>
      </p:sp>
      <p:sp>
        <p:nvSpPr>
          <p:cNvPr id="37" name="object 37"/>
          <p:cNvSpPr txBox="1"/>
          <p:nvPr/>
        </p:nvSpPr>
        <p:spPr>
          <a:xfrm>
            <a:off x="1006144" y="1454912"/>
            <a:ext cx="20320" cy="102235"/>
          </a:xfrm>
          <a:prstGeom prst="rect">
            <a:avLst/>
          </a:prstGeom>
        </p:spPr>
        <p:txBody>
          <a:bodyPr vert="horz" wrap="square" lIns="0" tIns="13335" rIns="0" bIns="0" rtlCol="0">
            <a:spAutoFit/>
          </a:bodyPr>
          <a:lstStyle/>
          <a:p>
            <a:pPr>
              <a:lnSpc>
                <a:spcPct val="100000"/>
              </a:lnSpc>
              <a:spcBef>
                <a:spcPts val="105"/>
              </a:spcBef>
            </a:pPr>
            <a:r>
              <a:rPr sz="500" b="1" spc="-50" dirty="0">
                <a:latin typeface="Calibri"/>
                <a:cs typeface="Calibri"/>
              </a:rPr>
              <a:t>)</a:t>
            </a:r>
            <a:endParaRPr sz="500">
              <a:latin typeface="Calibri"/>
              <a:cs typeface="Calibri"/>
            </a:endParaRPr>
          </a:p>
        </p:txBody>
      </p:sp>
      <p:sp>
        <p:nvSpPr>
          <p:cNvPr id="38" name="object 38"/>
          <p:cNvSpPr txBox="1"/>
          <p:nvPr/>
        </p:nvSpPr>
        <p:spPr>
          <a:xfrm>
            <a:off x="275843" y="1871472"/>
            <a:ext cx="561340" cy="198120"/>
          </a:xfrm>
          <a:prstGeom prst="rect">
            <a:avLst/>
          </a:prstGeom>
          <a:solidFill>
            <a:srgbClr val="FFFFFF"/>
          </a:solidFill>
        </p:spPr>
        <p:txBody>
          <a:bodyPr vert="horz" wrap="square" lIns="0" tIns="3175" rIns="0" bIns="0" rtlCol="0">
            <a:spAutoFit/>
          </a:bodyPr>
          <a:lstStyle/>
          <a:p>
            <a:pPr>
              <a:lnSpc>
                <a:spcPct val="100000"/>
              </a:lnSpc>
              <a:spcBef>
                <a:spcPts val="25"/>
              </a:spcBef>
            </a:pPr>
            <a:endParaRPr sz="400">
              <a:latin typeface="Times New Roman"/>
              <a:cs typeface="Times New Roman"/>
            </a:endParaRPr>
          </a:p>
          <a:p>
            <a:pPr marL="116839" marR="85725">
              <a:lnSpc>
                <a:spcPct val="114999"/>
              </a:lnSpc>
            </a:pPr>
            <a:r>
              <a:rPr sz="400" b="1" spc="-10" dirty="0">
                <a:latin typeface="Calibri"/>
                <a:cs typeface="Calibri"/>
              </a:rPr>
              <a:t>Federal</a:t>
            </a:r>
            <a:r>
              <a:rPr sz="400" b="1" spc="30" dirty="0">
                <a:latin typeface="Calibri"/>
                <a:cs typeface="Calibri"/>
              </a:rPr>
              <a:t> </a:t>
            </a:r>
            <a:r>
              <a:rPr sz="400" b="1" spc="-10" dirty="0">
                <a:latin typeface="Calibri"/>
                <a:cs typeface="Calibri"/>
              </a:rPr>
              <a:t>Republic</a:t>
            </a:r>
            <a:r>
              <a:rPr sz="400" b="1" spc="500" dirty="0">
                <a:latin typeface="Calibri"/>
                <a:cs typeface="Calibri"/>
              </a:rPr>
              <a:t> </a:t>
            </a:r>
            <a:r>
              <a:rPr sz="400" b="1" dirty="0">
                <a:latin typeface="Calibri"/>
                <a:cs typeface="Calibri"/>
              </a:rPr>
              <a:t>of</a:t>
            </a:r>
            <a:r>
              <a:rPr sz="400" b="1" spc="-15" dirty="0">
                <a:latin typeface="Calibri"/>
                <a:cs typeface="Calibri"/>
              </a:rPr>
              <a:t> </a:t>
            </a:r>
            <a:r>
              <a:rPr sz="400" b="1" spc="-10" dirty="0">
                <a:latin typeface="Calibri"/>
                <a:cs typeface="Calibri"/>
              </a:rPr>
              <a:t>Nigeria</a:t>
            </a:r>
            <a:endParaRPr sz="400">
              <a:latin typeface="Calibri"/>
              <a:cs typeface="Calibri"/>
            </a:endParaRPr>
          </a:p>
        </p:txBody>
      </p:sp>
      <p:grpSp>
        <p:nvGrpSpPr>
          <p:cNvPr id="39" name="object 39"/>
          <p:cNvGrpSpPr/>
          <p:nvPr/>
        </p:nvGrpSpPr>
        <p:grpSpPr>
          <a:xfrm>
            <a:off x="1287525" y="1264919"/>
            <a:ext cx="264160" cy="695960"/>
            <a:chOff x="1287525" y="1264919"/>
            <a:chExt cx="264160" cy="695960"/>
          </a:xfrm>
        </p:grpSpPr>
        <p:pic>
          <p:nvPicPr>
            <p:cNvPr id="40" name="object 40"/>
            <p:cNvPicPr/>
            <p:nvPr/>
          </p:nvPicPr>
          <p:blipFill>
            <a:blip r:embed="rId5" cstate="print"/>
            <a:stretch>
              <a:fillRect/>
            </a:stretch>
          </p:blipFill>
          <p:spPr>
            <a:xfrm>
              <a:off x="1287525" y="1525523"/>
              <a:ext cx="263779" cy="435101"/>
            </a:xfrm>
            <a:prstGeom prst="rect">
              <a:avLst/>
            </a:prstGeom>
          </p:spPr>
        </p:pic>
        <p:sp>
          <p:nvSpPr>
            <p:cNvPr id="41" name="object 41"/>
            <p:cNvSpPr/>
            <p:nvPr/>
          </p:nvSpPr>
          <p:spPr>
            <a:xfrm>
              <a:off x="1463039" y="1264919"/>
              <a:ext cx="70485" cy="64135"/>
            </a:xfrm>
            <a:custGeom>
              <a:avLst/>
              <a:gdLst/>
              <a:ahLst/>
              <a:cxnLst/>
              <a:rect l="l" t="t" r="r" b="b"/>
              <a:pathLst>
                <a:path w="70484" h="64134">
                  <a:moveTo>
                    <a:pt x="70103" y="0"/>
                  </a:moveTo>
                  <a:lnTo>
                    <a:pt x="0" y="0"/>
                  </a:lnTo>
                  <a:lnTo>
                    <a:pt x="0" y="64008"/>
                  </a:lnTo>
                  <a:lnTo>
                    <a:pt x="70103" y="64008"/>
                  </a:lnTo>
                  <a:lnTo>
                    <a:pt x="70103" y="0"/>
                  </a:lnTo>
                  <a:close/>
                </a:path>
              </a:pathLst>
            </a:custGeom>
            <a:solidFill>
              <a:srgbClr val="FFFFFF"/>
            </a:solidFill>
          </p:spPr>
          <p:txBody>
            <a:bodyPr wrap="square" lIns="0" tIns="0" rIns="0" bIns="0" rtlCol="0"/>
            <a:lstStyle/>
            <a:p>
              <a:endParaRPr/>
            </a:p>
          </p:txBody>
        </p:sp>
      </p:grpSp>
      <p:sp>
        <p:nvSpPr>
          <p:cNvPr id="42" name="object 42"/>
          <p:cNvSpPr txBox="1"/>
          <p:nvPr/>
        </p:nvSpPr>
        <p:spPr>
          <a:xfrm>
            <a:off x="1991995" y="1462277"/>
            <a:ext cx="284480" cy="102235"/>
          </a:xfrm>
          <a:prstGeom prst="rect">
            <a:avLst/>
          </a:prstGeom>
        </p:spPr>
        <p:txBody>
          <a:bodyPr vert="horz" wrap="square" lIns="0" tIns="13335" rIns="0" bIns="0" rtlCol="0">
            <a:spAutoFit/>
          </a:bodyPr>
          <a:lstStyle/>
          <a:p>
            <a:pPr marL="12700">
              <a:lnSpc>
                <a:spcPct val="100000"/>
              </a:lnSpc>
              <a:spcBef>
                <a:spcPts val="105"/>
              </a:spcBef>
            </a:pPr>
            <a:r>
              <a:rPr sz="500" b="1" dirty="0">
                <a:latin typeface="Calibri"/>
                <a:cs typeface="Calibri"/>
              </a:rPr>
              <a:t>Study</a:t>
            </a:r>
            <a:r>
              <a:rPr sz="500" b="1" spc="-20" dirty="0">
                <a:latin typeface="Calibri"/>
                <a:cs typeface="Calibri"/>
              </a:rPr>
              <a:t> site</a:t>
            </a:r>
            <a:endParaRPr sz="500">
              <a:latin typeface="Calibri"/>
              <a:cs typeface="Calibri"/>
            </a:endParaRPr>
          </a:p>
        </p:txBody>
      </p:sp>
      <p:sp>
        <p:nvSpPr>
          <p:cNvPr id="43" name="object 43"/>
          <p:cNvSpPr txBox="1"/>
          <p:nvPr/>
        </p:nvSpPr>
        <p:spPr>
          <a:xfrm>
            <a:off x="1841754" y="1560702"/>
            <a:ext cx="58419" cy="102235"/>
          </a:xfrm>
          <a:prstGeom prst="rect">
            <a:avLst/>
          </a:prstGeom>
        </p:spPr>
        <p:txBody>
          <a:bodyPr vert="horz" wrap="square" lIns="0" tIns="13335" rIns="0" bIns="0" rtlCol="0">
            <a:spAutoFit/>
          </a:bodyPr>
          <a:lstStyle/>
          <a:p>
            <a:pPr marL="12700">
              <a:lnSpc>
                <a:spcPct val="100000"/>
              </a:lnSpc>
              <a:spcBef>
                <a:spcPts val="105"/>
              </a:spcBef>
            </a:pPr>
            <a:r>
              <a:rPr sz="500" b="1" spc="-50" dirty="0">
                <a:latin typeface="Calibri"/>
                <a:cs typeface="Calibri"/>
              </a:rPr>
              <a:t>0</a:t>
            </a:r>
            <a:endParaRPr sz="500">
              <a:latin typeface="Calibri"/>
              <a:cs typeface="Calibri"/>
            </a:endParaRPr>
          </a:p>
        </p:txBody>
      </p:sp>
      <p:sp>
        <p:nvSpPr>
          <p:cNvPr id="44" name="object 44"/>
          <p:cNvSpPr txBox="1"/>
          <p:nvPr/>
        </p:nvSpPr>
        <p:spPr>
          <a:xfrm>
            <a:off x="2115324" y="1560702"/>
            <a:ext cx="186055" cy="102235"/>
          </a:xfrm>
          <a:prstGeom prst="rect">
            <a:avLst/>
          </a:prstGeom>
        </p:spPr>
        <p:txBody>
          <a:bodyPr vert="horz" wrap="square" lIns="0" tIns="13335" rIns="0" bIns="0" rtlCol="0">
            <a:spAutoFit/>
          </a:bodyPr>
          <a:lstStyle/>
          <a:p>
            <a:pPr marL="12700">
              <a:lnSpc>
                <a:spcPct val="100000"/>
              </a:lnSpc>
              <a:spcBef>
                <a:spcPts val="105"/>
              </a:spcBef>
            </a:pPr>
            <a:r>
              <a:rPr sz="500" b="1" dirty="0">
                <a:latin typeface="Calibri"/>
                <a:cs typeface="Calibri"/>
              </a:rPr>
              <a:t>30</a:t>
            </a:r>
            <a:r>
              <a:rPr sz="500" b="1" spc="-5" dirty="0">
                <a:latin typeface="Calibri"/>
                <a:cs typeface="Calibri"/>
              </a:rPr>
              <a:t> </a:t>
            </a:r>
            <a:r>
              <a:rPr sz="500" b="1" spc="-25" dirty="0">
                <a:latin typeface="Calibri"/>
                <a:cs typeface="Calibri"/>
              </a:rPr>
              <a:t>km</a:t>
            </a:r>
            <a:endParaRPr sz="500">
              <a:latin typeface="Calibri"/>
              <a:cs typeface="Calibri"/>
            </a:endParaRPr>
          </a:p>
        </p:txBody>
      </p:sp>
      <p:sp>
        <p:nvSpPr>
          <p:cNvPr id="45" name="object 45"/>
          <p:cNvSpPr txBox="1"/>
          <p:nvPr/>
        </p:nvSpPr>
        <p:spPr>
          <a:xfrm>
            <a:off x="1476247" y="1255013"/>
            <a:ext cx="83820" cy="132080"/>
          </a:xfrm>
          <a:prstGeom prst="rect">
            <a:avLst/>
          </a:prstGeom>
        </p:spPr>
        <p:txBody>
          <a:bodyPr vert="horz" wrap="square" lIns="0" tIns="12065" rIns="0" bIns="0" rtlCol="0">
            <a:spAutoFit/>
          </a:bodyPr>
          <a:lstStyle/>
          <a:p>
            <a:pPr marL="12700">
              <a:lnSpc>
                <a:spcPct val="100000"/>
              </a:lnSpc>
              <a:spcBef>
                <a:spcPts val="95"/>
              </a:spcBef>
            </a:pPr>
            <a:r>
              <a:rPr sz="700" b="1" spc="-50" dirty="0">
                <a:latin typeface="Calibri"/>
                <a:cs typeface="Calibri"/>
              </a:rPr>
              <a:t>N</a:t>
            </a:r>
            <a:endParaRPr sz="700">
              <a:latin typeface="Calibri"/>
              <a:cs typeface="Calibri"/>
            </a:endParaRPr>
          </a:p>
        </p:txBody>
      </p:sp>
      <p:sp>
        <p:nvSpPr>
          <p:cNvPr id="46" name="object 46"/>
          <p:cNvSpPr/>
          <p:nvPr/>
        </p:nvSpPr>
        <p:spPr>
          <a:xfrm>
            <a:off x="2781300" y="1277111"/>
            <a:ext cx="88900" cy="56515"/>
          </a:xfrm>
          <a:custGeom>
            <a:avLst/>
            <a:gdLst/>
            <a:ahLst/>
            <a:cxnLst/>
            <a:rect l="l" t="t" r="r" b="b"/>
            <a:pathLst>
              <a:path w="88900" h="56515">
                <a:moveTo>
                  <a:pt x="88392" y="0"/>
                </a:moveTo>
                <a:lnTo>
                  <a:pt x="0" y="0"/>
                </a:lnTo>
                <a:lnTo>
                  <a:pt x="0" y="56387"/>
                </a:lnTo>
                <a:lnTo>
                  <a:pt x="88392" y="56387"/>
                </a:lnTo>
                <a:lnTo>
                  <a:pt x="88392" y="0"/>
                </a:lnTo>
                <a:close/>
              </a:path>
            </a:pathLst>
          </a:custGeom>
          <a:solidFill>
            <a:srgbClr val="FFFFFF"/>
          </a:solidFill>
        </p:spPr>
        <p:txBody>
          <a:bodyPr wrap="square" lIns="0" tIns="0" rIns="0" bIns="0" rtlCol="0"/>
          <a:lstStyle/>
          <a:p>
            <a:endParaRPr/>
          </a:p>
        </p:txBody>
      </p:sp>
      <p:sp>
        <p:nvSpPr>
          <p:cNvPr id="47" name="object 47"/>
          <p:cNvSpPr txBox="1"/>
          <p:nvPr/>
        </p:nvSpPr>
        <p:spPr>
          <a:xfrm>
            <a:off x="2820670" y="1255013"/>
            <a:ext cx="83820" cy="132080"/>
          </a:xfrm>
          <a:prstGeom prst="rect">
            <a:avLst/>
          </a:prstGeom>
        </p:spPr>
        <p:txBody>
          <a:bodyPr vert="horz" wrap="square" lIns="0" tIns="12065" rIns="0" bIns="0" rtlCol="0">
            <a:spAutoFit/>
          </a:bodyPr>
          <a:lstStyle/>
          <a:p>
            <a:pPr marL="12700">
              <a:lnSpc>
                <a:spcPct val="100000"/>
              </a:lnSpc>
              <a:spcBef>
                <a:spcPts val="95"/>
              </a:spcBef>
            </a:pPr>
            <a:r>
              <a:rPr sz="700" b="1" spc="-50" dirty="0">
                <a:latin typeface="Calibri"/>
                <a:cs typeface="Calibri"/>
              </a:rPr>
              <a:t>N</a:t>
            </a:r>
            <a:endParaRPr sz="700">
              <a:latin typeface="Calibri"/>
              <a:cs typeface="Calibri"/>
            </a:endParaRPr>
          </a:p>
        </p:txBody>
      </p:sp>
      <p:sp>
        <p:nvSpPr>
          <p:cNvPr id="48" name="object 48"/>
          <p:cNvSpPr/>
          <p:nvPr/>
        </p:nvSpPr>
        <p:spPr>
          <a:xfrm>
            <a:off x="3236976" y="1277111"/>
            <a:ext cx="104139" cy="68580"/>
          </a:xfrm>
          <a:custGeom>
            <a:avLst/>
            <a:gdLst/>
            <a:ahLst/>
            <a:cxnLst/>
            <a:rect l="l" t="t" r="r" b="b"/>
            <a:pathLst>
              <a:path w="104139" h="68580">
                <a:moveTo>
                  <a:pt x="103632" y="0"/>
                </a:moveTo>
                <a:lnTo>
                  <a:pt x="0" y="0"/>
                </a:lnTo>
                <a:lnTo>
                  <a:pt x="0" y="68579"/>
                </a:lnTo>
                <a:lnTo>
                  <a:pt x="103632" y="68579"/>
                </a:lnTo>
                <a:lnTo>
                  <a:pt x="103632" y="0"/>
                </a:lnTo>
                <a:close/>
              </a:path>
            </a:pathLst>
          </a:custGeom>
          <a:solidFill>
            <a:srgbClr val="FFFFFF"/>
          </a:solidFill>
        </p:spPr>
        <p:txBody>
          <a:bodyPr wrap="square" lIns="0" tIns="0" rIns="0" bIns="0" rtlCol="0"/>
          <a:lstStyle/>
          <a:p>
            <a:endParaRPr/>
          </a:p>
        </p:txBody>
      </p:sp>
      <p:sp>
        <p:nvSpPr>
          <p:cNvPr id="49" name="object 49"/>
          <p:cNvSpPr txBox="1"/>
          <p:nvPr/>
        </p:nvSpPr>
        <p:spPr>
          <a:xfrm>
            <a:off x="3199002" y="1279651"/>
            <a:ext cx="100330" cy="102235"/>
          </a:xfrm>
          <a:prstGeom prst="rect">
            <a:avLst/>
          </a:prstGeom>
        </p:spPr>
        <p:txBody>
          <a:bodyPr vert="horz" wrap="square" lIns="0" tIns="13335" rIns="0" bIns="0" rtlCol="0">
            <a:spAutoFit/>
          </a:bodyPr>
          <a:lstStyle/>
          <a:p>
            <a:pPr marL="12700">
              <a:lnSpc>
                <a:spcPct val="100000"/>
              </a:lnSpc>
              <a:spcBef>
                <a:spcPts val="105"/>
              </a:spcBef>
            </a:pPr>
            <a:r>
              <a:rPr sz="500" b="1" spc="-25" dirty="0">
                <a:latin typeface="Calibri"/>
                <a:cs typeface="Calibri"/>
              </a:rPr>
              <a:t>(b)</a:t>
            </a:r>
            <a:endParaRPr sz="500">
              <a:latin typeface="Calibri"/>
              <a:cs typeface="Calibri"/>
            </a:endParaRPr>
          </a:p>
        </p:txBody>
      </p:sp>
      <p:sp>
        <p:nvSpPr>
          <p:cNvPr id="50" name="object 50"/>
          <p:cNvSpPr/>
          <p:nvPr/>
        </p:nvSpPr>
        <p:spPr>
          <a:xfrm>
            <a:off x="59435" y="2340864"/>
            <a:ext cx="66040" cy="178435"/>
          </a:xfrm>
          <a:custGeom>
            <a:avLst/>
            <a:gdLst/>
            <a:ahLst/>
            <a:cxnLst/>
            <a:rect l="l" t="t" r="r" b="b"/>
            <a:pathLst>
              <a:path w="66039" h="178435">
                <a:moveTo>
                  <a:pt x="65532" y="0"/>
                </a:moveTo>
                <a:lnTo>
                  <a:pt x="0" y="0"/>
                </a:lnTo>
                <a:lnTo>
                  <a:pt x="0" y="178308"/>
                </a:lnTo>
                <a:lnTo>
                  <a:pt x="65532" y="178308"/>
                </a:lnTo>
                <a:lnTo>
                  <a:pt x="65532" y="0"/>
                </a:lnTo>
                <a:close/>
              </a:path>
            </a:pathLst>
          </a:custGeom>
          <a:solidFill>
            <a:srgbClr val="FFFFFF"/>
          </a:solidFill>
        </p:spPr>
        <p:txBody>
          <a:bodyPr wrap="square" lIns="0" tIns="0" rIns="0" bIns="0" rtlCol="0"/>
          <a:lstStyle/>
          <a:p>
            <a:endParaRPr/>
          </a:p>
        </p:txBody>
      </p:sp>
      <p:sp>
        <p:nvSpPr>
          <p:cNvPr id="51" name="object 51"/>
          <p:cNvSpPr txBox="1"/>
          <p:nvPr/>
        </p:nvSpPr>
        <p:spPr>
          <a:xfrm>
            <a:off x="96570" y="2378516"/>
            <a:ext cx="89535" cy="195580"/>
          </a:xfrm>
          <a:prstGeom prst="rect">
            <a:avLst/>
          </a:prstGeom>
        </p:spPr>
        <p:txBody>
          <a:bodyPr vert="vert270" wrap="square" lIns="0" tIns="0" rIns="0" bIns="0" rtlCol="0">
            <a:spAutoFit/>
          </a:bodyPr>
          <a:lstStyle/>
          <a:p>
            <a:pPr marL="12700">
              <a:lnSpc>
                <a:spcPts val="580"/>
              </a:lnSpc>
            </a:pPr>
            <a:r>
              <a:rPr sz="500" b="1" spc="-10" dirty="0">
                <a:latin typeface="Calibri"/>
                <a:cs typeface="Calibri"/>
              </a:rPr>
              <a:t>05⁰00’</a:t>
            </a:r>
            <a:endParaRPr sz="500">
              <a:latin typeface="Calibri"/>
              <a:cs typeface="Calibri"/>
            </a:endParaRPr>
          </a:p>
        </p:txBody>
      </p:sp>
      <p:sp>
        <p:nvSpPr>
          <p:cNvPr id="52" name="object 52"/>
          <p:cNvSpPr/>
          <p:nvPr/>
        </p:nvSpPr>
        <p:spPr>
          <a:xfrm>
            <a:off x="1071372" y="1591055"/>
            <a:ext cx="88900" cy="66040"/>
          </a:xfrm>
          <a:custGeom>
            <a:avLst/>
            <a:gdLst/>
            <a:ahLst/>
            <a:cxnLst/>
            <a:rect l="l" t="t" r="r" b="b"/>
            <a:pathLst>
              <a:path w="88900" h="66039">
                <a:moveTo>
                  <a:pt x="88391" y="0"/>
                </a:moveTo>
                <a:lnTo>
                  <a:pt x="0" y="0"/>
                </a:lnTo>
                <a:lnTo>
                  <a:pt x="0" y="65532"/>
                </a:lnTo>
                <a:lnTo>
                  <a:pt x="88391" y="65532"/>
                </a:lnTo>
                <a:lnTo>
                  <a:pt x="88391" y="0"/>
                </a:lnTo>
                <a:close/>
              </a:path>
            </a:pathLst>
          </a:custGeom>
          <a:solidFill>
            <a:srgbClr val="FFFFFF"/>
          </a:solidFill>
        </p:spPr>
        <p:txBody>
          <a:bodyPr wrap="square" lIns="0" tIns="0" rIns="0" bIns="0" rtlCol="0"/>
          <a:lstStyle/>
          <a:p>
            <a:endParaRPr/>
          </a:p>
        </p:txBody>
      </p:sp>
      <p:grpSp>
        <p:nvGrpSpPr>
          <p:cNvPr id="53" name="object 53"/>
          <p:cNvGrpSpPr/>
          <p:nvPr/>
        </p:nvGrpSpPr>
        <p:grpSpPr>
          <a:xfrm>
            <a:off x="385572" y="1863851"/>
            <a:ext cx="1138555" cy="946785"/>
            <a:chOff x="385572" y="1863851"/>
            <a:chExt cx="1138555" cy="946785"/>
          </a:xfrm>
        </p:grpSpPr>
        <p:pic>
          <p:nvPicPr>
            <p:cNvPr id="54" name="object 54"/>
            <p:cNvPicPr/>
            <p:nvPr/>
          </p:nvPicPr>
          <p:blipFill>
            <a:blip r:embed="rId6" cstate="print"/>
            <a:stretch>
              <a:fillRect/>
            </a:stretch>
          </p:blipFill>
          <p:spPr>
            <a:xfrm>
              <a:off x="1266126" y="2153411"/>
              <a:ext cx="257873" cy="399541"/>
            </a:xfrm>
            <a:prstGeom prst="rect">
              <a:avLst/>
            </a:prstGeom>
          </p:spPr>
        </p:pic>
        <p:sp>
          <p:nvSpPr>
            <p:cNvPr id="55" name="object 55"/>
            <p:cNvSpPr/>
            <p:nvPr/>
          </p:nvSpPr>
          <p:spPr>
            <a:xfrm>
              <a:off x="385572" y="1863851"/>
              <a:ext cx="737870" cy="946785"/>
            </a:xfrm>
            <a:custGeom>
              <a:avLst/>
              <a:gdLst/>
              <a:ahLst/>
              <a:cxnLst/>
              <a:rect l="l" t="t" r="r" b="b"/>
              <a:pathLst>
                <a:path w="737869" h="946785">
                  <a:moveTo>
                    <a:pt x="106680" y="502920"/>
                  </a:moveTo>
                  <a:lnTo>
                    <a:pt x="0" y="502920"/>
                  </a:lnTo>
                  <a:lnTo>
                    <a:pt x="0" y="559308"/>
                  </a:lnTo>
                  <a:lnTo>
                    <a:pt x="106680" y="559308"/>
                  </a:lnTo>
                  <a:lnTo>
                    <a:pt x="106680" y="502920"/>
                  </a:lnTo>
                  <a:close/>
                </a:path>
                <a:path w="737869" h="946785">
                  <a:moveTo>
                    <a:pt x="211836" y="672084"/>
                  </a:moveTo>
                  <a:lnTo>
                    <a:pt x="99060" y="672084"/>
                  </a:lnTo>
                  <a:lnTo>
                    <a:pt x="99060" y="725424"/>
                  </a:lnTo>
                  <a:lnTo>
                    <a:pt x="211836" y="725424"/>
                  </a:lnTo>
                  <a:lnTo>
                    <a:pt x="211836" y="672084"/>
                  </a:lnTo>
                  <a:close/>
                </a:path>
                <a:path w="737869" h="946785">
                  <a:moveTo>
                    <a:pt x="463296" y="562356"/>
                  </a:moveTo>
                  <a:lnTo>
                    <a:pt x="359664" y="562356"/>
                  </a:lnTo>
                  <a:lnTo>
                    <a:pt x="359664" y="621792"/>
                  </a:lnTo>
                  <a:lnTo>
                    <a:pt x="463296" y="621792"/>
                  </a:lnTo>
                  <a:lnTo>
                    <a:pt x="463296" y="562356"/>
                  </a:lnTo>
                  <a:close/>
                </a:path>
                <a:path w="737869" h="946785">
                  <a:moveTo>
                    <a:pt x="513588" y="880872"/>
                  </a:moveTo>
                  <a:lnTo>
                    <a:pt x="463296" y="880872"/>
                  </a:lnTo>
                  <a:lnTo>
                    <a:pt x="463296" y="946404"/>
                  </a:lnTo>
                  <a:lnTo>
                    <a:pt x="513588" y="946404"/>
                  </a:lnTo>
                  <a:lnTo>
                    <a:pt x="513588" y="880872"/>
                  </a:lnTo>
                  <a:close/>
                </a:path>
                <a:path w="737869" h="946785">
                  <a:moveTo>
                    <a:pt x="618744" y="242316"/>
                  </a:moveTo>
                  <a:lnTo>
                    <a:pt x="477012" y="242316"/>
                  </a:lnTo>
                  <a:lnTo>
                    <a:pt x="477012" y="327660"/>
                  </a:lnTo>
                  <a:lnTo>
                    <a:pt x="618744" y="327660"/>
                  </a:lnTo>
                  <a:lnTo>
                    <a:pt x="618744" y="242316"/>
                  </a:lnTo>
                  <a:close/>
                </a:path>
                <a:path w="737869" h="946785">
                  <a:moveTo>
                    <a:pt x="678180" y="0"/>
                  </a:moveTo>
                  <a:lnTo>
                    <a:pt x="600456" y="0"/>
                  </a:lnTo>
                  <a:lnTo>
                    <a:pt x="600456" y="65532"/>
                  </a:lnTo>
                  <a:lnTo>
                    <a:pt x="678180" y="65532"/>
                  </a:lnTo>
                  <a:lnTo>
                    <a:pt x="678180" y="0"/>
                  </a:lnTo>
                  <a:close/>
                </a:path>
                <a:path w="737869" h="946785">
                  <a:moveTo>
                    <a:pt x="737616" y="717816"/>
                  </a:moveTo>
                  <a:lnTo>
                    <a:pt x="665988" y="717816"/>
                  </a:lnTo>
                  <a:lnTo>
                    <a:pt x="665988" y="792480"/>
                  </a:lnTo>
                  <a:lnTo>
                    <a:pt x="737616" y="792480"/>
                  </a:lnTo>
                  <a:lnTo>
                    <a:pt x="737616" y="717816"/>
                  </a:lnTo>
                  <a:close/>
                </a:path>
              </a:pathLst>
            </a:custGeom>
            <a:solidFill>
              <a:srgbClr val="FFFFFF"/>
            </a:solidFill>
          </p:spPr>
          <p:txBody>
            <a:bodyPr wrap="square" lIns="0" tIns="0" rIns="0" bIns="0" rtlCol="0"/>
            <a:lstStyle/>
            <a:p>
              <a:endParaRPr/>
            </a:p>
          </p:txBody>
        </p:sp>
        <p:pic>
          <p:nvPicPr>
            <p:cNvPr id="56" name="object 56"/>
            <p:cNvPicPr/>
            <p:nvPr/>
          </p:nvPicPr>
          <p:blipFill>
            <a:blip r:embed="rId7" cstate="print"/>
            <a:stretch>
              <a:fillRect/>
            </a:stretch>
          </p:blipFill>
          <p:spPr>
            <a:xfrm>
              <a:off x="484632" y="2269235"/>
              <a:ext cx="123444" cy="76200"/>
            </a:xfrm>
            <a:prstGeom prst="rect">
              <a:avLst/>
            </a:prstGeom>
          </p:spPr>
        </p:pic>
      </p:grpSp>
      <p:sp>
        <p:nvSpPr>
          <p:cNvPr id="57" name="object 57"/>
          <p:cNvSpPr txBox="1"/>
          <p:nvPr/>
        </p:nvSpPr>
        <p:spPr>
          <a:xfrm>
            <a:off x="1143711" y="1581404"/>
            <a:ext cx="83185" cy="86360"/>
          </a:xfrm>
          <a:prstGeom prst="rect">
            <a:avLst/>
          </a:prstGeom>
        </p:spPr>
        <p:txBody>
          <a:bodyPr vert="horz" wrap="square" lIns="0" tIns="12065" rIns="0" bIns="0" rtlCol="0">
            <a:spAutoFit/>
          </a:bodyPr>
          <a:lstStyle/>
          <a:p>
            <a:pPr marL="12700">
              <a:lnSpc>
                <a:spcPct val="100000"/>
              </a:lnSpc>
              <a:spcBef>
                <a:spcPts val="95"/>
              </a:spcBef>
            </a:pPr>
            <a:r>
              <a:rPr sz="400" b="1" spc="-25" dirty="0">
                <a:latin typeface="Calibri"/>
                <a:cs typeface="Calibri"/>
              </a:rPr>
              <a:t>EN</a:t>
            </a:r>
            <a:endParaRPr sz="400">
              <a:latin typeface="Calibri"/>
              <a:cs typeface="Calibri"/>
            </a:endParaRPr>
          </a:p>
        </p:txBody>
      </p:sp>
      <p:sp>
        <p:nvSpPr>
          <p:cNvPr id="58" name="object 58"/>
          <p:cNvSpPr txBox="1"/>
          <p:nvPr/>
        </p:nvSpPr>
        <p:spPr>
          <a:xfrm>
            <a:off x="1006551" y="1881631"/>
            <a:ext cx="83820" cy="132080"/>
          </a:xfrm>
          <a:prstGeom prst="rect">
            <a:avLst/>
          </a:prstGeom>
        </p:spPr>
        <p:txBody>
          <a:bodyPr vert="horz" wrap="square" lIns="0" tIns="12065" rIns="0" bIns="0" rtlCol="0">
            <a:spAutoFit/>
          </a:bodyPr>
          <a:lstStyle/>
          <a:p>
            <a:pPr marL="12700">
              <a:lnSpc>
                <a:spcPct val="100000"/>
              </a:lnSpc>
              <a:spcBef>
                <a:spcPts val="95"/>
              </a:spcBef>
            </a:pPr>
            <a:r>
              <a:rPr sz="700" b="1" spc="-50" dirty="0">
                <a:latin typeface="Calibri"/>
                <a:cs typeface="Calibri"/>
              </a:rPr>
              <a:t>N</a:t>
            </a:r>
            <a:endParaRPr sz="700">
              <a:latin typeface="Calibri"/>
              <a:cs typeface="Calibri"/>
            </a:endParaRPr>
          </a:p>
        </p:txBody>
      </p:sp>
      <p:sp>
        <p:nvSpPr>
          <p:cNvPr id="59" name="object 59"/>
          <p:cNvSpPr txBox="1"/>
          <p:nvPr/>
        </p:nvSpPr>
        <p:spPr>
          <a:xfrm>
            <a:off x="876096" y="2155698"/>
            <a:ext cx="87630" cy="86360"/>
          </a:xfrm>
          <a:prstGeom prst="rect">
            <a:avLst/>
          </a:prstGeom>
        </p:spPr>
        <p:txBody>
          <a:bodyPr vert="horz" wrap="square" lIns="0" tIns="12065" rIns="0" bIns="0" rtlCol="0">
            <a:spAutoFit/>
          </a:bodyPr>
          <a:lstStyle/>
          <a:p>
            <a:pPr marL="12700">
              <a:lnSpc>
                <a:spcPct val="100000"/>
              </a:lnSpc>
              <a:spcBef>
                <a:spcPts val="95"/>
              </a:spcBef>
            </a:pPr>
            <a:r>
              <a:rPr sz="400" b="1" spc="-25" dirty="0">
                <a:latin typeface="Calibri"/>
                <a:cs typeface="Calibri"/>
              </a:rPr>
              <a:t>AD</a:t>
            </a:r>
            <a:endParaRPr sz="400">
              <a:latin typeface="Calibri"/>
              <a:cs typeface="Calibri"/>
            </a:endParaRPr>
          </a:p>
        </p:txBody>
      </p:sp>
      <p:sp>
        <p:nvSpPr>
          <p:cNvPr id="60" name="object 60"/>
          <p:cNvSpPr txBox="1"/>
          <p:nvPr/>
        </p:nvSpPr>
        <p:spPr>
          <a:xfrm>
            <a:off x="499059" y="2225801"/>
            <a:ext cx="127000" cy="102235"/>
          </a:xfrm>
          <a:prstGeom prst="rect">
            <a:avLst/>
          </a:prstGeom>
        </p:spPr>
        <p:txBody>
          <a:bodyPr vert="horz" wrap="square" lIns="0" tIns="13335" rIns="0" bIns="0" rtlCol="0">
            <a:spAutoFit/>
          </a:bodyPr>
          <a:lstStyle/>
          <a:p>
            <a:pPr marL="12700">
              <a:lnSpc>
                <a:spcPct val="100000"/>
              </a:lnSpc>
              <a:spcBef>
                <a:spcPts val="105"/>
              </a:spcBef>
            </a:pPr>
            <a:r>
              <a:rPr sz="500" b="1" spc="-25" dirty="0">
                <a:latin typeface="Calibri"/>
                <a:cs typeface="Calibri"/>
              </a:rPr>
              <a:t>NW</a:t>
            </a:r>
            <a:endParaRPr sz="500">
              <a:latin typeface="Calibri"/>
              <a:cs typeface="Calibri"/>
            </a:endParaRPr>
          </a:p>
        </p:txBody>
      </p:sp>
      <p:sp>
        <p:nvSpPr>
          <p:cNvPr id="61" name="object 61"/>
          <p:cNvSpPr txBox="1"/>
          <p:nvPr/>
        </p:nvSpPr>
        <p:spPr>
          <a:xfrm>
            <a:off x="367080" y="2382393"/>
            <a:ext cx="114300" cy="102235"/>
          </a:xfrm>
          <a:prstGeom prst="rect">
            <a:avLst/>
          </a:prstGeom>
        </p:spPr>
        <p:txBody>
          <a:bodyPr vert="horz" wrap="square" lIns="0" tIns="13335" rIns="0" bIns="0" rtlCol="0">
            <a:spAutoFit/>
          </a:bodyPr>
          <a:lstStyle/>
          <a:p>
            <a:pPr marL="12700">
              <a:lnSpc>
                <a:spcPct val="100000"/>
              </a:lnSpc>
              <a:spcBef>
                <a:spcPts val="105"/>
              </a:spcBef>
            </a:pPr>
            <a:r>
              <a:rPr sz="500" b="1" spc="-25" dirty="0">
                <a:latin typeface="Calibri"/>
                <a:cs typeface="Calibri"/>
              </a:rPr>
              <a:t>SW</a:t>
            </a:r>
            <a:endParaRPr sz="500">
              <a:latin typeface="Calibri"/>
              <a:cs typeface="Calibri"/>
            </a:endParaRPr>
          </a:p>
        </p:txBody>
      </p:sp>
      <p:sp>
        <p:nvSpPr>
          <p:cNvPr id="62" name="object 62"/>
          <p:cNvSpPr txBox="1"/>
          <p:nvPr/>
        </p:nvSpPr>
        <p:spPr>
          <a:xfrm>
            <a:off x="504240" y="2545842"/>
            <a:ext cx="85090" cy="102235"/>
          </a:xfrm>
          <a:prstGeom prst="rect">
            <a:avLst/>
          </a:prstGeom>
        </p:spPr>
        <p:txBody>
          <a:bodyPr vert="horz" wrap="square" lIns="0" tIns="13335" rIns="0" bIns="0" rtlCol="0">
            <a:spAutoFit/>
          </a:bodyPr>
          <a:lstStyle/>
          <a:p>
            <a:pPr marL="12700">
              <a:lnSpc>
                <a:spcPct val="100000"/>
              </a:lnSpc>
              <a:spcBef>
                <a:spcPts val="105"/>
              </a:spcBef>
            </a:pPr>
            <a:r>
              <a:rPr sz="500" b="1" spc="-25" dirty="0">
                <a:latin typeface="Calibri"/>
                <a:cs typeface="Calibri"/>
              </a:rPr>
              <a:t>LT</a:t>
            </a:r>
            <a:endParaRPr sz="500">
              <a:latin typeface="Calibri"/>
              <a:cs typeface="Calibri"/>
            </a:endParaRPr>
          </a:p>
        </p:txBody>
      </p:sp>
      <p:sp>
        <p:nvSpPr>
          <p:cNvPr id="63" name="object 63"/>
          <p:cNvSpPr txBox="1"/>
          <p:nvPr/>
        </p:nvSpPr>
        <p:spPr>
          <a:xfrm>
            <a:off x="686816" y="2455925"/>
            <a:ext cx="116839" cy="132080"/>
          </a:xfrm>
          <a:prstGeom prst="rect">
            <a:avLst/>
          </a:prstGeom>
        </p:spPr>
        <p:txBody>
          <a:bodyPr vert="horz" wrap="square" lIns="0" tIns="12065" rIns="0" bIns="0" rtlCol="0">
            <a:spAutoFit/>
          </a:bodyPr>
          <a:lstStyle/>
          <a:p>
            <a:pPr marL="12700">
              <a:lnSpc>
                <a:spcPct val="100000"/>
              </a:lnSpc>
              <a:spcBef>
                <a:spcPts val="95"/>
              </a:spcBef>
            </a:pPr>
            <a:r>
              <a:rPr sz="700" b="1" spc="-25" dirty="0">
                <a:latin typeface="Calibri"/>
                <a:cs typeface="Calibri"/>
              </a:rPr>
              <a:t>CE</a:t>
            </a:r>
            <a:endParaRPr sz="700">
              <a:latin typeface="Calibri"/>
              <a:cs typeface="Calibri"/>
            </a:endParaRPr>
          </a:p>
        </p:txBody>
      </p:sp>
      <p:sp>
        <p:nvSpPr>
          <p:cNvPr id="64" name="object 64"/>
          <p:cNvSpPr txBox="1"/>
          <p:nvPr/>
        </p:nvSpPr>
        <p:spPr>
          <a:xfrm>
            <a:off x="1104391" y="2553716"/>
            <a:ext cx="68580" cy="132080"/>
          </a:xfrm>
          <a:prstGeom prst="rect">
            <a:avLst/>
          </a:prstGeom>
        </p:spPr>
        <p:txBody>
          <a:bodyPr vert="horz" wrap="square" lIns="0" tIns="12065" rIns="0" bIns="0" rtlCol="0">
            <a:spAutoFit/>
          </a:bodyPr>
          <a:lstStyle/>
          <a:p>
            <a:pPr marL="12700">
              <a:lnSpc>
                <a:spcPct val="100000"/>
              </a:lnSpc>
              <a:spcBef>
                <a:spcPts val="95"/>
              </a:spcBef>
            </a:pPr>
            <a:r>
              <a:rPr sz="700" b="1" spc="-50" dirty="0">
                <a:latin typeface="Calibri"/>
                <a:cs typeface="Calibri"/>
              </a:rPr>
              <a:t>E</a:t>
            </a:r>
            <a:endParaRPr sz="700">
              <a:latin typeface="Calibri"/>
              <a:cs typeface="Calibri"/>
            </a:endParaRPr>
          </a:p>
        </p:txBody>
      </p:sp>
      <p:sp>
        <p:nvSpPr>
          <p:cNvPr id="65" name="object 65"/>
          <p:cNvSpPr txBox="1"/>
          <p:nvPr/>
        </p:nvSpPr>
        <p:spPr>
          <a:xfrm>
            <a:off x="693216" y="2760980"/>
            <a:ext cx="55880" cy="102235"/>
          </a:xfrm>
          <a:prstGeom prst="rect">
            <a:avLst/>
          </a:prstGeom>
        </p:spPr>
        <p:txBody>
          <a:bodyPr vert="horz" wrap="square" lIns="0" tIns="13335" rIns="0" bIns="0" rtlCol="0">
            <a:spAutoFit/>
          </a:bodyPr>
          <a:lstStyle/>
          <a:p>
            <a:pPr marL="12700">
              <a:lnSpc>
                <a:spcPct val="100000"/>
              </a:lnSpc>
              <a:spcBef>
                <a:spcPts val="105"/>
              </a:spcBef>
            </a:pPr>
            <a:r>
              <a:rPr sz="500" b="1" spc="-50" dirty="0">
                <a:latin typeface="Calibri"/>
                <a:cs typeface="Calibri"/>
              </a:rPr>
              <a:t>S</a:t>
            </a:r>
            <a:endParaRPr sz="500">
              <a:latin typeface="Calibri"/>
              <a:cs typeface="Calibri"/>
            </a:endParaRPr>
          </a:p>
        </p:txBody>
      </p:sp>
      <p:sp>
        <p:nvSpPr>
          <p:cNvPr id="66" name="object 66"/>
          <p:cNvSpPr txBox="1"/>
          <p:nvPr/>
        </p:nvSpPr>
        <p:spPr>
          <a:xfrm>
            <a:off x="654202" y="2312288"/>
            <a:ext cx="71120" cy="86360"/>
          </a:xfrm>
          <a:prstGeom prst="rect">
            <a:avLst/>
          </a:prstGeom>
        </p:spPr>
        <p:txBody>
          <a:bodyPr vert="horz" wrap="square" lIns="0" tIns="12065" rIns="0" bIns="0" rtlCol="0">
            <a:spAutoFit/>
          </a:bodyPr>
          <a:lstStyle/>
          <a:p>
            <a:pPr marL="12700">
              <a:lnSpc>
                <a:spcPct val="100000"/>
              </a:lnSpc>
              <a:spcBef>
                <a:spcPts val="95"/>
              </a:spcBef>
            </a:pPr>
            <a:r>
              <a:rPr sz="400" b="1" spc="-50" dirty="0">
                <a:latin typeface="Calibri"/>
                <a:cs typeface="Calibri"/>
              </a:rPr>
              <a:t>W</a:t>
            </a:r>
            <a:endParaRPr sz="400">
              <a:latin typeface="Calibri"/>
              <a:cs typeface="Calibri"/>
            </a:endParaRPr>
          </a:p>
        </p:txBody>
      </p:sp>
      <p:sp>
        <p:nvSpPr>
          <p:cNvPr id="67" name="object 67"/>
          <p:cNvSpPr txBox="1"/>
          <p:nvPr/>
        </p:nvSpPr>
        <p:spPr>
          <a:xfrm>
            <a:off x="243027" y="2664079"/>
            <a:ext cx="153035" cy="236220"/>
          </a:xfrm>
          <a:prstGeom prst="rect">
            <a:avLst/>
          </a:prstGeom>
        </p:spPr>
        <p:txBody>
          <a:bodyPr vert="horz" wrap="square" lIns="0" tIns="12700" rIns="0" bIns="0" rtlCol="0">
            <a:spAutoFit/>
          </a:bodyPr>
          <a:lstStyle/>
          <a:p>
            <a:pPr marL="12700" marR="5080">
              <a:lnSpc>
                <a:spcPct val="114999"/>
              </a:lnSpc>
              <a:spcBef>
                <a:spcPts val="100"/>
              </a:spcBef>
            </a:pPr>
            <a:r>
              <a:rPr sz="600" b="1" spc="-15" dirty="0">
                <a:latin typeface="Calibri"/>
                <a:cs typeface="Calibri"/>
              </a:rPr>
              <a:t>Atla</a:t>
            </a:r>
            <a:r>
              <a:rPr sz="600" b="1" spc="500" dirty="0">
                <a:latin typeface="Calibri"/>
                <a:cs typeface="Calibri"/>
              </a:rPr>
              <a:t> </a:t>
            </a:r>
            <a:r>
              <a:rPr sz="600" b="1" spc="-20" dirty="0">
                <a:latin typeface="Calibri"/>
                <a:cs typeface="Calibri"/>
              </a:rPr>
              <a:t>ntic</a:t>
            </a:r>
            <a:endParaRPr sz="600">
              <a:latin typeface="Calibri"/>
              <a:cs typeface="Calibri"/>
            </a:endParaRPr>
          </a:p>
        </p:txBody>
      </p:sp>
      <p:sp>
        <p:nvSpPr>
          <p:cNvPr id="68" name="object 68"/>
          <p:cNvSpPr txBox="1"/>
          <p:nvPr/>
        </p:nvSpPr>
        <p:spPr>
          <a:xfrm>
            <a:off x="243027" y="2993263"/>
            <a:ext cx="105410" cy="116839"/>
          </a:xfrm>
          <a:prstGeom prst="rect">
            <a:avLst/>
          </a:prstGeom>
        </p:spPr>
        <p:txBody>
          <a:bodyPr vert="horz" wrap="square" lIns="0" tIns="12700" rIns="0" bIns="0" rtlCol="0">
            <a:spAutoFit/>
          </a:bodyPr>
          <a:lstStyle/>
          <a:p>
            <a:pPr marL="12700">
              <a:lnSpc>
                <a:spcPct val="100000"/>
              </a:lnSpc>
              <a:spcBef>
                <a:spcPts val="100"/>
              </a:spcBef>
            </a:pPr>
            <a:r>
              <a:rPr sz="600" b="1" spc="-25" dirty="0">
                <a:latin typeface="Calibri"/>
                <a:cs typeface="Calibri"/>
              </a:rPr>
              <a:t>an</a:t>
            </a:r>
            <a:endParaRPr sz="600">
              <a:latin typeface="Calibri"/>
              <a:cs typeface="Calibri"/>
            </a:endParaRPr>
          </a:p>
        </p:txBody>
      </p:sp>
      <p:sp>
        <p:nvSpPr>
          <p:cNvPr id="69" name="object 69"/>
          <p:cNvSpPr/>
          <p:nvPr/>
        </p:nvSpPr>
        <p:spPr>
          <a:xfrm>
            <a:off x="1658111" y="2529839"/>
            <a:ext cx="66040" cy="205740"/>
          </a:xfrm>
          <a:custGeom>
            <a:avLst/>
            <a:gdLst/>
            <a:ahLst/>
            <a:cxnLst/>
            <a:rect l="l" t="t" r="r" b="b"/>
            <a:pathLst>
              <a:path w="66039" h="205739">
                <a:moveTo>
                  <a:pt x="65531" y="0"/>
                </a:moveTo>
                <a:lnTo>
                  <a:pt x="0" y="0"/>
                </a:lnTo>
                <a:lnTo>
                  <a:pt x="0" y="205739"/>
                </a:lnTo>
                <a:lnTo>
                  <a:pt x="65531" y="205739"/>
                </a:lnTo>
                <a:lnTo>
                  <a:pt x="65531" y="0"/>
                </a:lnTo>
                <a:close/>
              </a:path>
            </a:pathLst>
          </a:custGeom>
          <a:solidFill>
            <a:srgbClr val="FFFFFF"/>
          </a:solidFill>
        </p:spPr>
        <p:txBody>
          <a:bodyPr wrap="square" lIns="0" tIns="0" rIns="0" bIns="0" rtlCol="0"/>
          <a:lstStyle/>
          <a:p>
            <a:endParaRPr/>
          </a:p>
        </p:txBody>
      </p:sp>
      <p:sp>
        <p:nvSpPr>
          <p:cNvPr id="70" name="object 70"/>
          <p:cNvSpPr txBox="1"/>
          <p:nvPr/>
        </p:nvSpPr>
        <p:spPr>
          <a:xfrm>
            <a:off x="1662683" y="2541330"/>
            <a:ext cx="89535" cy="196215"/>
          </a:xfrm>
          <a:prstGeom prst="rect">
            <a:avLst/>
          </a:prstGeom>
        </p:spPr>
        <p:txBody>
          <a:bodyPr vert="vert270" wrap="square" lIns="0" tIns="0" rIns="0" bIns="0" rtlCol="0">
            <a:spAutoFit/>
          </a:bodyPr>
          <a:lstStyle/>
          <a:p>
            <a:pPr marL="12700">
              <a:lnSpc>
                <a:spcPts val="580"/>
              </a:lnSpc>
            </a:pPr>
            <a:r>
              <a:rPr sz="500" b="1" spc="-10" dirty="0">
                <a:latin typeface="Calibri"/>
                <a:cs typeface="Calibri"/>
              </a:rPr>
              <a:t>05⁰15’</a:t>
            </a:r>
            <a:endParaRPr sz="500">
              <a:latin typeface="Calibri"/>
              <a:cs typeface="Calibri"/>
            </a:endParaRPr>
          </a:p>
        </p:txBody>
      </p:sp>
      <p:grpSp>
        <p:nvGrpSpPr>
          <p:cNvPr id="71" name="object 71"/>
          <p:cNvGrpSpPr/>
          <p:nvPr/>
        </p:nvGrpSpPr>
        <p:grpSpPr>
          <a:xfrm>
            <a:off x="484631" y="2830067"/>
            <a:ext cx="1056005" cy="302260"/>
            <a:chOff x="484631" y="2830067"/>
            <a:chExt cx="1056005" cy="302260"/>
          </a:xfrm>
        </p:grpSpPr>
        <p:sp>
          <p:nvSpPr>
            <p:cNvPr id="72" name="object 72"/>
            <p:cNvSpPr/>
            <p:nvPr/>
          </p:nvSpPr>
          <p:spPr>
            <a:xfrm>
              <a:off x="484632" y="2881883"/>
              <a:ext cx="951230" cy="155575"/>
            </a:xfrm>
            <a:custGeom>
              <a:avLst/>
              <a:gdLst/>
              <a:ahLst/>
              <a:cxnLst/>
              <a:rect l="l" t="t" r="r" b="b"/>
              <a:pathLst>
                <a:path w="951230" h="155575">
                  <a:moveTo>
                    <a:pt x="108191" y="0"/>
                  </a:moveTo>
                  <a:lnTo>
                    <a:pt x="0" y="0"/>
                  </a:lnTo>
                  <a:lnTo>
                    <a:pt x="0" y="118872"/>
                  </a:lnTo>
                  <a:lnTo>
                    <a:pt x="108191" y="118872"/>
                  </a:lnTo>
                  <a:lnTo>
                    <a:pt x="108191" y="0"/>
                  </a:lnTo>
                  <a:close/>
                </a:path>
                <a:path w="951230" h="155575">
                  <a:moveTo>
                    <a:pt x="402336" y="19812"/>
                  </a:moveTo>
                  <a:lnTo>
                    <a:pt x="117348" y="19812"/>
                  </a:lnTo>
                  <a:lnTo>
                    <a:pt x="117348" y="120396"/>
                  </a:lnTo>
                  <a:lnTo>
                    <a:pt x="402336" y="120396"/>
                  </a:lnTo>
                  <a:lnTo>
                    <a:pt x="402336" y="19812"/>
                  </a:lnTo>
                  <a:close/>
                </a:path>
                <a:path w="951230" h="155575">
                  <a:moveTo>
                    <a:pt x="928865" y="140893"/>
                  </a:moveTo>
                  <a:lnTo>
                    <a:pt x="928116" y="137795"/>
                  </a:lnTo>
                  <a:lnTo>
                    <a:pt x="926058" y="122199"/>
                  </a:lnTo>
                  <a:lnTo>
                    <a:pt x="924585" y="111709"/>
                  </a:lnTo>
                  <a:lnTo>
                    <a:pt x="923544" y="105537"/>
                  </a:lnTo>
                  <a:lnTo>
                    <a:pt x="921639" y="99060"/>
                  </a:lnTo>
                  <a:lnTo>
                    <a:pt x="915670" y="92583"/>
                  </a:lnTo>
                  <a:lnTo>
                    <a:pt x="912114" y="88011"/>
                  </a:lnTo>
                  <a:lnTo>
                    <a:pt x="911352" y="84074"/>
                  </a:lnTo>
                  <a:lnTo>
                    <a:pt x="911860" y="79375"/>
                  </a:lnTo>
                  <a:lnTo>
                    <a:pt x="909828" y="76200"/>
                  </a:lnTo>
                  <a:lnTo>
                    <a:pt x="907669" y="72898"/>
                  </a:lnTo>
                  <a:lnTo>
                    <a:pt x="897382" y="68961"/>
                  </a:lnTo>
                  <a:lnTo>
                    <a:pt x="893826" y="67437"/>
                  </a:lnTo>
                  <a:lnTo>
                    <a:pt x="887742" y="59575"/>
                  </a:lnTo>
                  <a:lnTo>
                    <a:pt x="884948" y="57518"/>
                  </a:lnTo>
                  <a:lnTo>
                    <a:pt x="879690" y="56781"/>
                  </a:lnTo>
                  <a:lnTo>
                    <a:pt x="866267" y="52832"/>
                  </a:lnTo>
                  <a:lnTo>
                    <a:pt x="862330" y="51308"/>
                  </a:lnTo>
                  <a:lnTo>
                    <a:pt x="858901" y="48260"/>
                  </a:lnTo>
                  <a:lnTo>
                    <a:pt x="854837" y="46990"/>
                  </a:lnTo>
                  <a:lnTo>
                    <a:pt x="850392" y="45339"/>
                  </a:lnTo>
                  <a:lnTo>
                    <a:pt x="846137" y="45339"/>
                  </a:lnTo>
                  <a:lnTo>
                    <a:pt x="841121" y="43942"/>
                  </a:lnTo>
                  <a:lnTo>
                    <a:pt x="838073" y="43180"/>
                  </a:lnTo>
                  <a:lnTo>
                    <a:pt x="835025" y="42164"/>
                  </a:lnTo>
                  <a:lnTo>
                    <a:pt x="831977" y="41021"/>
                  </a:lnTo>
                  <a:lnTo>
                    <a:pt x="829691" y="40259"/>
                  </a:lnTo>
                  <a:lnTo>
                    <a:pt x="783958" y="31254"/>
                  </a:lnTo>
                  <a:lnTo>
                    <a:pt x="729030" y="29337"/>
                  </a:lnTo>
                  <a:lnTo>
                    <a:pt x="704113" y="24371"/>
                  </a:lnTo>
                  <a:lnTo>
                    <a:pt x="694309" y="22961"/>
                  </a:lnTo>
                  <a:lnTo>
                    <a:pt x="680694" y="22555"/>
                  </a:lnTo>
                  <a:lnTo>
                    <a:pt x="644385" y="20574"/>
                  </a:lnTo>
                  <a:lnTo>
                    <a:pt x="619531" y="16560"/>
                  </a:lnTo>
                  <a:lnTo>
                    <a:pt x="607669" y="10439"/>
                  </a:lnTo>
                  <a:lnTo>
                    <a:pt x="602716" y="4241"/>
                  </a:lnTo>
                  <a:lnTo>
                    <a:pt x="598614" y="0"/>
                  </a:lnTo>
                  <a:lnTo>
                    <a:pt x="601497" y="5880"/>
                  </a:lnTo>
                  <a:lnTo>
                    <a:pt x="604405" y="11709"/>
                  </a:lnTo>
                  <a:lnTo>
                    <a:pt x="607275" y="17564"/>
                  </a:lnTo>
                  <a:lnTo>
                    <a:pt x="611771" y="27178"/>
                  </a:lnTo>
                  <a:lnTo>
                    <a:pt x="614324" y="30861"/>
                  </a:lnTo>
                  <a:lnTo>
                    <a:pt x="614832" y="38100"/>
                  </a:lnTo>
                  <a:lnTo>
                    <a:pt x="614895" y="43942"/>
                  </a:lnTo>
                  <a:lnTo>
                    <a:pt x="614400" y="48260"/>
                  </a:lnTo>
                  <a:lnTo>
                    <a:pt x="614286" y="49276"/>
                  </a:lnTo>
                  <a:lnTo>
                    <a:pt x="610374" y="62357"/>
                  </a:lnTo>
                  <a:lnTo>
                    <a:pt x="606247" y="67437"/>
                  </a:lnTo>
                  <a:lnTo>
                    <a:pt x="603199" y="73279"/>
                  </a:lnTo>
                  <a:lnTo>
                    <a:pt x="602437" y="77216"/>
                  </a:lnTo>
                  <a:lnTo>
                    <a:pt x="601522" y="81153"/>
                  </a:lnTo>
                  <a:lnTo>
                    <a:pt x="599998" y="90932"/>
                  </a:lnTo>
                  <a:lnTo>
                    <a:pt x="599744" y="96901"/>
                  </a:lnTo>
                  <a:lnTo>
                    <a:pt x="598614" y="102616"/>
                  </a:lnTo>
                  <a:lnTo>
                    <a:pt x="597446" y="108712"/>
                  </a:lnTo>
                  <a:lnTo>
                    <a:pt x="594042" y="120269"/>
                  </a:lnTo>
                  <a:lnTo>
                    <a:pt x="593763" y="127812"/>
                  </a:lnTo>
                  <a:lnTo>
                    <a:pt x="592937" y="136004"/>
                  </a:lnTo>
                  <a:lnTo>
                    <a:pt x="593140" y="140893"/>
                  </a:lnTo>
                  <a:lnTo>
                    <a:pt x="593229" y="142938"/>
                  </a:lnTo>
                  <a:lnTo>
                    <a:pt x="596328" y="146685"/>
                  </a:lnTo>
                  <a:lnTo>
                    <a:pt x="621309" y="150914"/>
                  </a:lnTo>
                  <a:lnTo>
                    <a:pt x="645223" y="150914"/>
                  </a:lnTo>
                  <a:lnTo>
                    <a:pt x="668375" y="149733"/>
                  </a:lnTo>
                  <a:lnTo>
                    <a:pt x="697128" y="149733"/>
                  </a:lnTo>
                  <a:lnTo>
                    <a:pt x="699236" y="151765"/>
                  </a:lnTo>
                  <a:lnTo>
                    <a:pt x="701586" y="152527"/>
                  </a:lnTo>
                  <a:lnTo>
                    <a:pt x="705358" y="153670"/>
                  </a:lnTo>
                  <a:lnTo>
                    <a:pt x="709206" y="154432"/>
                  </a:lnTo>
                  <a:lnTo>
                    <a:pt x="713016" y="155448"/>
                  </a:lnTo>
                  <a:lnTo>
                    <a:pt x="783132" y="149733"/>
                  </a:lnTo>
                  <a:lnTo>
                    <a:pt x="820547" y="146685"/>
                  </a:lnTo>
                  <a:lnTo>
                    <a:pt x="835152" y="145161"/>
                  </a:lnTo>
                  <a:lnTo>
                    <a:pt x="851420" y="143243"/>
                  </a:lnTo>
                  <a:lnTo>
                    <a:pt x="866711" y="141693"/>
                  </a:lnTo>
                  <a:lnTo>
                    <a:pt x="881532" y="140893"/>
                  </a:lnTo>
                  <a:lnTo>
                    <a:pt x="899541" y="140893"/>
                  </a:lnTo>
                  <a:lnTo>
                    <a:pt x="916673" y="141693"/>
                  </a:lnTo>
                  <a:lnTo>
                    <a:pt x="928636" y="142455"/>
                  </a:lnTo>
                  <a:lnTo>
                    <a:pt x="928751" y="141693"/>
                  </a:lnTo>
                  <a:lnTo>
                    <a:pt x="928865" y="140893"/>
                  </a:lnTo>
                  <a:close/>
                </a:path>
                <a:path w="951230" h="155575">
                  <a:moveTo>
                    <a:pt x="950976" y="143764"/>
                  </a:moveTo>
                  <a:lnTo>
                    <a:pt x="928636" y="142455"/>
                  </a:lnTo>
                  <a:lnTo>
                    <a:pt x="928243" y="145161"/>
                  </a:lnTo>
                  <a:lnTo>
                    <a:pt x="930402" y="146685"/>
                  </a:lnTo>
                  <a:lnTo>
                    <a:pt x="937399" y="150660"/>
                  </a:lnTo>
                  <a:lnTo>
                    <a:pt x="942022" y="150660"/>
                  </a:lnTo>
                  <a:lnTo>
                    <a:pt x="946150" y="148043"/>
                  </a:lnTo>
                  <a:lnTo>
                    <a:pt x="950976" y="143764"/>
                  </a:lnTo>
                  <a:close/>
                </a:path>
              </a:pathLst>
            </a:custGeom>
            <a:solidFill>
              <a:srgbClr val="FFFFFF"/>
            </a:solidFill>
          </p:spPr>
          <p:txBody>
            <a:bodyPr wrap="square" lIns="0" tIns="0" rIns="0" bIns="0" rtlCol="0"/>
            <a:lstStyle/>
            <a:p>
              <a:endParaRPr/>
            </a:p>
          </p:txBody>
        </p:sp>
        <p:pic>
          <p:nvPicPr>
            <p:cNvPr id="73" name="object 73"/>
            <p:cNvPicPr/>
            <p:nvPr/>
          </p:nvPicPr>
          <p:blipFill>
            <a:blip r:embed="rId8" cstate="print"/>
            <a:stretch>
              <a:fillRect/>
            </a:stretch>
          </p:blipFill>
          <p:spPr>
            <a:xfrm>
              <a:off x="1325879" y="2830067"/>
              <a:ext cx="214554" cy="187451"/>
            </a:xfrm>
            <a:prstGeom prst="rect">
              <a:avLst/>
            </a:prstGeom>
          </p:spPr>
        </p:pic>
        <p:sp>
          <p:nvSpPr>
            <p:cNvPr id="74" name="object 74"/>
            <p:cNvSpPr/>
            <p:nvPr/>
          </p:nvSpPr>
          <p:spPr>
            <a:xfrm>
              <a:off x="594360" y="3044951"/>
              <a:ext cx="797560" cy="86995"/>
            </a:xfrm>
            <a:custGeom>
              <a:avLst/>
              <a:gdLst/>
              <a:ahLst/>
              <a:cxnLst/>
              <a:rect l="l" t="t" r="r" b="b"/>
              <a:pathLst>
                <a:path w="797560" h="86994">
                  <a:moveTo>
                    <a:pt x="184391" y="25908"/>
                  </a:moveTo>
                  <a:lnTo>
                    <a:pt x="0" y="25908"/>
                  </a:lnTo>
                  <a:lnTo>
                    <a:pt x="0" y="79248"/>
                  </a:lnTo>
                  <a:lnTo>
                    <a:pt x="184391" y="79248"/>
                  </a:lnTo>
                  <a:lnTo>
                    <a:pt x="184391" y="25908"/>
                  </a:lnTo>
                  <a:close/>
                </a:path>
                <a:path w="797560" h="86994">
                  <a:moveTo>
                    <a:pt x="797052" y="33540"/>
                  </a:moveTo>
                  <a:lnTo>
                    <a:pt x="641604" y="33540"/>
                  </a:lnTo>
                  <a:lnTo>
                    <a:pt x="641604" y="0"/>
                  </a:lnTo>
                  <a:lnTo>
                    <a:pt x="457200" y="0"/>
                  </a:lnTo>
                  <a:lnTo>
                    <a:pt x="457200" y="53340"/>
                  </a:lnTo>
                  <a:lnTo>
                    <a:pt x="614172" y="53340"/>
                  </a:lnTo>
                  <a:lnTo>
                    <a:pt x="614172" y="86868"/>
                  </a:lnTo>
                  <a:lnTo>
                    <a:pt x="797052" y="86868"/>
                  </a:lnTo>
                  <a:lnTo>
                    <a:pt x="797052" y="33540"/>
                  </a:lnTo>
                  <a:close/>
                </a:path>
              </a:pathLst>
            </a:custGeom>
            <a:solidFill>
              <a:srgbClr val="FFFFFF"/>
            </a:solidFill>
          </p:spPr>
          <p:txBody>
            <a:bodyPr wrap="square" lIns="0" tIns="0" rIns="0" bIns="0" rtlCol="0"/>
            <a:lstStyle/>
            <a:p>
              <a:endParaRPr/>
            </a:p>
          </p:txBody>
        </p:sp>
      </p:grpSp>
      <p:sp>
        <p:nvSpPr>
          <p:cNvPr id="75" name="object 75"/>
          <p:cNvSpPr txBox="1"/>
          <p:nvPr/>
        </p:nvSpPr>
        <p:spPr>
          <a:xfrm>
            <a:off x="595376" y="3048126"/>
            <a:ext cx="195580" cy="102235"/>
          </a:xfrm>
          <a:prstGeom prst="rect">
            <a:avLst/>
          </a:prstGeom>
        </p:spPr>
        <p:txBody>
          <a:bodyPr vert="horz" wrap="square" lIns="0" tIns="13335" rIns="0" bIns="0" rtlCol="0">
            <a:spAutoFit/>
          </a:bodyPr>
          <a:lstStyle/>
          <a:p>
            <a:pPr marL="12700">
              <a:lnSpc>
                <a:spcPct val="100000"/>
              </a:lnSpc>
              <a:spcBef>
                <a:spcPts val="105"/>
              </a:spcBef>
            </a:pPr>
            <a:r>
              <a:rPr sz="500" b="1" spc="-10" dirty="0">
                <a:latin typeface="Calibri"/>
                <a:cs typeface="Calibri"/>
              </a:rPr>
              <a:t>10⁰00’</a:t>
            </a:r>
            <a:endParaRPr sz="500">
              <a:latin typeface="Calibri"/>
              <a:cs typeface="Calibri"/>
            </a:endParaRPr>
          </a:p>
        </p:txBody>
      </p:sp>
      <p:sp>
        <p:nvSpPr>
          <p:cNvPr id="76" name="object 76"/>
          <p:cNvSpPr txBox="1"/>
          <p:nvPr/>
        </p:nvSpPr>
        <p:spPr>
          <a:xfrm>
            <a:off x="1189431" y="3048126"/>
            <a:ext cx="195580" cy="102235"/>
          </a:xfrm>
          <a:prstGeom prst="rect">
            <a:avLst/>
          </a:prstGeom>
        </p:spPr>
        <p:txBody>
          <a:bodyPr vert="horz" wrap="square" lIns="0" tIns="13335" rIns="0" bIns="0" rtlCol="0">
            <a:spAutoFit/>
          </a:bodyPr>
          <a:lstStyle/>
          <a:p>
            <a:pPr marL="12700">
              <a:lnSpc>
                <a:spcPct val="100000"/>
              </a:lnSpc>
              <a:spcBef>
                <a:spcPts val="105"/>
              </a:spcBef>
            </a:pPr>
            <a:r>
              <a:rPr sz="500" b="1" spc="-10" dirty="0">
                <a:latin typeface="Calibri"/>
                <a:cs typeface="Calibri"/>
              </a:rPr>
              <a:t>10⁰15’</a:t>
            </a:r>
            <a:endParaRPr sz="500">
              <a:latin typeface="Calibri"/>
              <a:cs typeface="Calibri"/>
            </a:endParaRPr>
          </a:p>
        </p:txBody>
      </p:sp>
      <p:sp>
        <p:nvSpPr>
          <p:cNvPr id="77" name="object 77"/>
          <p:cNvSpPr txBox="1"/>
          <p:nvPr/>
        </p:nvSpPr>
        <p:spPr>
          <a:xfrm>
            <a:off x="217627" y="2860040"/>
            <a:ext cx="333375" cy="116839"/>
          </a:xfrm>
          <a:prstGeom prst="rect">
            <a:avLst/>
          </a:prstGeom>
        </p:spPr>
        <p:txBody>
          <a:bodyPr vert="horz" wrap="square" lIns="0" tIns="12700" rIns="0" bIns="0" rtlCol="0">
            <a:spAutoFit/>
          </a:bodyPr>
          <a:lstStyle/>
          <a:p>
            <a:pPr marL="38100">
              <a:lnSpc>
                <a:spcPct val="100000"/>
              </a:lnSpc>
              <a:spcBef>
                <a:spcPts val="100"/>
              </a:spcBef>
            </a:pPr>
            <a:r>
              <a:rPr sz="900" b="1" baseline="-18518" dirty="0">
                <a:latin typeface="Calibri"/>
                <a:cs typeface="Calibri"/>
              </a:rPr>
              <a:t>Oce</a:t>
            </a:r>
            <a:r>
              <a:rPr sz="900" b="1" spc="307" baseline="-18518" dirty="0">
                <a:latin typeface="Calibri"/>
                <a:cs typeface="Calibri"/>
              </a:rPr>
              <a:t>  </a:t>
            </a:r>
            <a:r>
              <a:rPr sz="300" b="1" spc="-25" dirty="0">
                <a:latin typeface="Calibri"/>
                <a:cs typeface="Calibri"/>
              </a:rPr>
              <a:t>Eq.</a:t>
            </a:r>
            <a:endParaRPr sz="300">
              <a:latin typeface="Calibri"/>
              <a:cs typeface="Calibri"/>
            </a:endParaRPr>
          </a:p>
        </p:txBody>
      </p:sp>
      <p:sp>
        <p:nvSpPr>
          <p:cNvPr id="78" name="object 78"/>
          <p:cNvSpPr txBox="1"/>
          <p:nvPr/>
        </p:nvSpPr>
        <p:spPr>
          <a:xfrm>
            <a:off x="451815" y="2949955"/>
            <a:ext cx="137160" cy="71120"/>
          </a:xfrm>
          <a:prstGeom prst="rect">
            <a:avLst/>
          </a:prstGeom>
        </p:spPr>
        <p:txBody>
          <a:bodyPr vert="horz" wrap="square" lIns="0" tIns="12700" rIns="0" bIns="0" rtlCol="0">
            <a:spAutoFit/>
          </a:bodyPr>
          <a:lstStyle/>
          <a:p>
            <a:pPr marL="12700">
              <a:lnSpc>
                <a:spcPct val="100000"/>
              </a:lnSpc>
              <a:spcBef>
                <a:spcPts val="100"/>
              </a:spcBef>
            </a:pPr>
            <a:r>
              <a:rPr sz="300" b="1" spc="-10" dirty="0">
                <a:latin typeface="Calibri"/>
                <a:cs typeface="Calibri"/>
              </a:rPr>
              <a:t>Guinea</a:t>
            </a:r>
            <a:endParaRPr sz="300">
              <a:latin typeface="Calibri"/>
              <a:cs typeface="Calibri"/>
            </a:endParaRPr>
          </a:p>
        </p:txBody>
      </p:sp>
      <p:sp>
        <p:nvSpPr>
          <p:cNvPr id="79" name="object 79"/>
          <p:cNvSpPr txBox="1"/>
          <p:nvPr/>
        </p:nvSpPr>
        <p:spPr>
          <a:xfrm>
            <a:off x="738936" y="2911220"/>
            <a:ext cx="203200" cy="102235"/>
          </a:xfrm>
          <a:prstGeom prst="rect">
            <a:avLst/>
          </a:prstGeom>
        </p:spPr>
        <p:txBody>
          <a:bodyPr vert="horz" wrap="square" lIns="0" tIns="13335" rIns="0" bIns="0" rtlCol="0">
            <a:spAutoFit/>
          </a:bodyPr>
          <a:lstStyle/>
          <a:p>
            <a:pPr marL="12700">
              <a:lnSpc>
                <a:spcPct val="100000"/>
              </a:lnSpc>
              <a:spcBef>
                <a:spcPts val="105"/>
              </a:spcBef>
            </a:pPr>
            <a:r>
              <a:rPr sz="500" b="1" spc="-10" dirty="0">
                <a:latin typeface="Calibri"/>
                <a:cs typeface="Calibri"/>
              </a:rPr>
              <a:t>Gabon</a:t>
            </a:r>
            <a:endParaRPr sz="500">
              <a:latin typeface="Calibri"/>
              <a:cs typeface="Calibri"/>
            </a:endParaRPr>
          </a:p>
        </p:txBody>
      </p:sp>
      <p:sp>
        <p:nvSpPr>
          <p:cNvPr id="80" name="object 80"/>
          <p:cNvSpPr txBox="1"/>
          <p:nvPr/>
        </p:nvSpPr>
        <p:spPr>
          <a:xfrm>
            <a:off x="1104391" y="2917698"/>
            <a:ext cx="250825" cy="102235"/>
          </a:xfrm>
          <a:prstGeom prst="rect">
            <a:avLst/>
          </a:prstGeom>
        </p:spPr>
        <p:txBody>
          <a:bodyPr vert="horz" wrap="square" lIns="0" tIns="13335" rIns="0" bIns="0" rtlCol="0">
            <a:spAutoFit/>
          </a:bodyPr>
          <a:lstStyle/>
          <a:p>
            <a:pPr marL="12700">
              <a:lnSpc>
                <a:spcPct val="100000"/>
              </a:lnSpc>
              <a:spcBef>
                <a:spcPts val="105"/>
              </a:spcBef>
            </a:pPr>
            <a:r>
              <a:rPr sz="500" b="1" spc="-10" dirty="0">
                <a:latin typeface="Calibri"/>
                <a:cs typeface="Calibri"/>
              </a:rPr>
              <a:t>People’s</a:t>
            </a:r>
            <a:endParaRPr sz="500">
              <a:latin typeface="Calibri"/>
              <a:cs typeface="Calibri"/>
            </a:endParaRPr>
          </a:p>
        </p:txBody>
      </p:sp>
      <p:sp>
        <p:nvSpPr>
          <p:cNvPr id="81" name="object 81"/>
          <p:cNvSpPr txBox="1"/>
          <p:nvPr/>
        </p:nvSpPr>
        <p:spPr>
          <a:xfrm>
            <a:off x="1104391" y="3006089"/>
            <a:ext cx="213360" cy="102235"/>
          </a:xfrm>
          <a:prstGeom prst="rect">
            <a:avLst/>
          </a:prstGeom>
        </p:spPr>
        <p:txBody>
          <a:bodyPr vert="horz" wrap="square" lIns="0" tIns="13335" rIns="0" bIns="0" rtlCol="0">
            <a:spAutoFit/>
          </a:bodyPr>
          <a:lstStyle/>
          <a:p>
            <a:pPr marL="12700">
              <a:lnSpc>
                <a:spcPct val="100000"/>
              </a:lnSpc>
              <a:spcBef>
                <a:spcPts val="105"/>
              </a:spcBef>
            </a:pPr>
            <a:r>
              <a:rPr sz="500" b="1" dirty="0">
                <a:latin typeface="Calibri"/>
                <a:cs typeface="Calibri"/>
              </a:rPr>
              <a:t>Rep.</a:t>
            </a:r>
            <a:r>
              <a:rPr sz="500" b="1" spc="-20" dirty="0">
                <a:latin typeface="Calibri"/>
                <a:cs typeface="Calibri"/>
              </a:rPr>
              <a:t> </a:t>
            </a:r>
            <a:r>
              <a:rPr sz="500" b="1" spc="-25" dirty="0">
                <a:latin typeface="Calibri"/>
                <a:cs typeface="Calibri"/>
              </a:rPr>
              <a:t>of</a:t>
            </a:r>
            <a:endParaRPr sz="500">
              <a:latin typeface="Calibri"/>
              <a:cs typeface="Calibri"/>
            </a:endParaRPr>
          </a:p>
        </p:txBody>
      </p:sp>
      <p:sp>
        <p:nvSpPr>
          <p:cNvPr id="82" name="object 82"/>
          <p:cNvSpPr txBox="1"/>
          <p:nvPr/>
        </p:nvSpPr>
        <p:spPr>
          <a:xfrm>
            <a:off x="1104391" y="3092957"/>
            <a:ext cx="194310" cy="102235"/>
          </a:xfrm>
          <a:prstGeom prst="rect">
            <a:avLst/>
          </a:prstGeom>
        </p:spPr>
        <p:txBody>
          <a:bodyPr vert="horz" wrap="square" lIns="0" tIns="13335" rIns="0" bIns="0" rtlCol="0">
            <a:spAutoFit/>
          </a:bodyPr>
          <a:lstStyle/>
          <a:p>
            <a:pPr marL="12700">
              <a:lnSpc>
                <a:spcPct val="100000"/>
              </a:lnSpc>
              <a:spcBef>
                <a:spcPts val="105"/>
              </a:spcBef>
            </a:pPr>
            <a:r>
              <a:rPr sz="500" b="1" spc="-10" dirty="0">
                <a:latin typeface="Calibri"/>
                <a:cs typeface="Calibri"/>
              </a:rPr>
              <a:t>Congo</a:t>
            </a:r>
            <a:endParaRPr sz="500">
              <a:latin typeface="Calibri"/>
              <a:cs typeface="Calibri"/>
            </a:endParaRPr>
          </a:p>
        </p:txBody>
      </p:sp>
      <p:sp>
        <p:nvSpPr>
          <p:cNvPr id="83" name="object 83"/>
          <p:cNvSpPr/>
          <p:nvPr/>
        </p:nvSpPr>
        <p:spPr>
          <a:xfrm>
            <a:off x="1886712" y="3044951"/>
            <a:ext cx="1356360" cy="59690"/>
          </a:xfrm>
          <a:custGeom>
            <a:avLst/>
            <a:gdLst/>
            <a:ahLst/>
            <a:cxnLst/>
            <a:rect l="l" t="t" r="r" b="b"/>
            <a:pathLst>
              <a:path w="1356360" h="59689">
                <a:moveTo>
                  <a:pt x="181356" y="0"/>
                </a:moveTo>
                <a:lnTo>
                  <a:pt x="0" y="0"/>
                </a:lnTo>
                <a:lnTo>
                  <a:pt x="0" y="53340"/>
                </a:lnTo>
                <a:lnTo>
                  <a:pt x="181356" y="53340"/>
                </a:lnTo>
                <a:lnTo>
                  <a:pt x="181356" y="0"/>
                </a:lnTo>
                <a:close/>
              </a:path>
              <a:path w="1356360" h="59689">
                <a:moveTo>
                  <a:pt x="1356360" y="7620"/>
                </a:moveTo>
                <a:lnTo>
                  <a:pt x="1175004" y="7620"/>
                </a:lnTo>
                <a:lnTo>
                  <a:pt x="1175004" y="59436"/>
                </a:lnTo>
                <a:lnTo>
                  <a:pt x="1356360" y="59436"/>
                </a:lnTo>
                <a:lnTo>
                  <a:pt x="1356360" y="7620"/>
                </a:lnTo>
                <a:close/>
              </a:path>
            </a:pathLst>
          </a:custGeom>
          <a:solidFill>
            <a:srgbClr val="FFFFFF"/>
          </a:solidFill>
        </p:spPr>
        <p:txBody>
          <a:bodyPr wrap="square" lIns="0" tIns="0" rIns="0" bIns="0" rtlCol="0"/>
          <a:lstStyle/>
          <a:p>
            <a:endParaRPr/>
          </a:p>
        </p:txBody>
      </p:sp>
      <p:sp>
        <p:nvSpPr>
          <p:cNvPr id="84" name="object 84"/>
          <p:cNvSpPr txBox="1"/>
          <p:nvPr/>
        </p:nvSpPr>
        <p:spPr>
          <a:xfrm>
            <a:off x="3068573" y="3028569"/>
            <a:ext cx="195580" cy="102235"/>
          </a:xfrm>
          <a:prstGeom prst="rect">
            <a:avLst/>
          </a:prstGeom>
        </p:spPr>
        <p:txBody>
          <a:bodyPr vert="horz" wrap="square" lIns="0" tIns="13335" rIns="0" bIns="0" rtlCol="0">
            <a:spAutoFit/>
          </a:bodyPr>
          <a:lstStyle/>
          <a:p>
            <a:pPr marL="12700">
              <a:lnSpc>
                <a:spcPct val="100000"/>
              </a:lnSpc>
              <a:spcBef>
                <a:spcPts val="105"/>
              </a:spcBef>
            </a:pPr>
            <a:r>
              <a:rPr sz="500" b="1" spc="-10" dirty="0">
                <a:latin typeface="Calibri"/>
                <a:cs typeface="Calibri"/>
              </a:rPr>
              <a:t>10⁰45’</a:t>
            </a:r>
            <a:endParaRPr sz="500">
              <a:latin typeface="Calibri"/>
              <a:cs typeface="Calibri"/>
            </a:endParaRPr>
          </a:p>
        </p:txBody>
      </p:sp>
      <p:sp>
        <p:nvSpPr>
          <p:cNvPr id="85" name="object 85"/>
          <p:cNvSpPr txBox="1"/>
          <p:nvPr/>
        </p:nvSpPr>
        <p:spPr>
          <a:xfrm>
            <a:off x="1861566" y="3028569"/>
            <a:ext cx="195580" cy="102235"/>
          </a:xfrm>
          <a:prstGeom prst="rect">
            <a:avLst/>
          </a:prstGeom>
        </p:spPr>
        <p:txBody>
          <a:bodyPr vert="horz" wrap="square" lIns="0" tIns="13335" rIns="0" bIns="0" rtlCol="0">
            <a:spAutoFit/>
          </a:bodyPr>
          <a:lstStyle/>
          <a:p>
            <a:pPr marL="12700">
              <a:lnSpc>
                <a:spcPct val="100000"/>
              </a:lnSpc>
              <a:spcBef>
                <a:spcPts val="105"/>
              </a:spcBef>
            </a:pPr>
            <a:r>
              <a:rPr sz="500" b="1" spc="-10" dirty="0">
                <a:latin typeface="Calibri"/>
                <a:cs typeface="Calibri"/>
              </a:rPr>
              <a:t>09⁰53’</a:t>
            </a:r>
            <a:endParaRPr sz="500">
              <a:latin typeface="Calibri"/>
              <a:cs typeface="Calibri"/>
            </a:endParaRPr>
          </a:p>
        </p:txBody>
      </p:sp>
      <p:sp>
        <p:nvSpPr>
          <p:cNvPr id="86" name="object 86"/>
          <p:cNvSpPr/>
          <p:nvPr/>
        </p:nvSpPr>
        <p:spPr>
          <a:xfrm>
            <a:off x="3557015" y="2510027"/>
            <a:ext cx="94615" cy="222885"/>
          </a:xfrm>
          <a:custGeom>
            <a:avLst/>
            <a:gdLst/>
            <a:ahLst/>
            <a:cxnLst/>
            <a:rect l="l" t="t" r="r" b="b"/>
            <a:pathLst>
              <a:path w="94614" h="222885">
                <a:moveTo>
                  <a:pt x="94487" y="0"/>
                </a:moveTo>
                <a:lnTo>
                  <a:pt x="0" y="0"/>
                </a:lnTo>
                <a:lnTo>
                  <a:pt x="0" y="222503"/>
                </a:lnTo>
                <a:lnTo>
                  <a:pt x="94487" y="222503"/>
                </a:lnTo>
                <a:lnTo>
                  <a:pt x="94487" y="0"/>
                </a:lnTo>
                <a:close/>
              </a:path>
            </a:pathLst>
          </a:custGeom>
          <a:solidFill>
            <a:srgbClr val="FFFFFF"/>
          </a:solidFill>
        </p:spPr>
        <p:txBody>
          <a:bodyPr wrap="square" lIns="0" tIns="0" rIns="0" bIns="0" rtlCol="0"/>
          <a:lstStyle/>
          <a:p>
            <a:endParaRPr/>
          </a:p>
        </p:txBody>
      </p:sp>
      <p:sp>
        <p:nvSpPr>
          <p:cNvPr id="87" name="object 87"/>
          <p:cNvSpPr txBox="1"/>
          <p:nvPr/>
        </p:nvSpPr>
        <p:spPr>
          <a:xfrm>
            <a:off x="3542029" y="2554411"/>
            <a:ext cx="89535" cy="195580"/>
          </a:xfrm>
          <a:prstGeom prst="rect">
            <a:avLst/>
          </a:prstGeom>
        </p:spPr>
        <p:txBody>
          <a:bodyPr vert="vert270" wrap="square" lIns="0" tIns="0" rIns="0" bIns="0" rtlCol="0">
            <a:spAutoFit/>
          </a:bodyPr>
          <a:lstStyle/>
          <a:p>
            <a:pPr marL="12700">
              <a:lnSpc>
                <a:spcPts val="580"/>
              </a:lnSpc>
            </a:pPr>
            <a:r>
              <a:rPr sz="500" b="1" spc="-10" dirty="0">
                <a:latin typeface="Calibri"/>
                <a:cs typeface="Calibri"/>
              </a:rPr>
              <a:t>05⁰15’</a:t>
            </a:r>
            <a:endParaRPr sz="500">
              <a:latin typeface="Calibri"/>
              <a:cs typeface="Calibri"/>
            </a:endParaRPr>
          </a:p>
        </p:txBody>
      </p:sp>
      <p:sp>
        <p:nvSpPr>
          <p:cNvPr id="88" name="object 88"/>
          <p:cNvSpPr/>
          <p:nvPr/>
        </p:nvSpPr>
        <p:spPr>
          <a:xfrm>
            <a:off x="3582923" y="1565147"/>
            <a:ext cx="60960" cy="228600"/>
          </a:xfrm>
          <a:custGeom>
            <a:avLst/>
            <a:gdLst/>
            <a:ahLst/>
            <a:cxnLst/>
            <a:rect l="l" t="t" r="r" b="b"/>
            <a:pathLst>
              <a:path w="60960" h="228600">
                <a:moveTo>
                  <a:pt x="60960" y="0"/>
                </a:moveTo>
                <a:lnTo>
                  <a:pt x="0" y="0"/>
                </a:lnTo>
                <a:lnTo>
                  <a:pt x="0" y="228600"/>
                </a:lnTo>
                <a:lnTo>
                  <a:pt x="60960" y="228600"/>
                </a:lnTo>
                <a:lnTo>
                  <a:pt x="60960" y="0"/>
                </a:lnTo>
                <a:close/>
              </a:path>
            </a:pathLst>
          </a:custGeom>
          <a:solidFill>
            <a:srgbClr val="FFFFFF"/>
          </a:solidFill>
        </p:spPr>
        <p:txBody>
          <a:bodyPr wrap="square" lIns="0" tIns="0" rIns="0" bIns="0" rtlCol="0"/>
          <a:lstStyle/>
          <a:p>
            <a:endParaRPr/>
          </a:p>
        </p:txBody>
      </p:sp>
      <p:sp>
        <p:nvSpPr>
          <p:cNvPr id="89" name="object 89"/>
          <p:cNvSpPr txBox="1"/>
          <p:nvPr/>
        </p:nvSpPr>
        <p:spPr>
          <a:xfrm>
            <a:off x="3561588" y="1588449"/>
            <a:ext cx="89535" cy="196215"/>
          </a:xfrm>
          <a:prstGeom prst="rect">
            <a:avLst/>
          </a:prstGeom>
        </p:spPr>
        <p:txBody>
          <a:bodyPr vert="vert270" wrap="square" lIns="0" tIns="0" rIns="0" bIns="0" rtlCol="0">
            <a:spAutoFit/>
          </a:bodyPr>
          <a:lstStyle/>
          <a:p>
            <a:pPr marL="12700">
              <a:lnSpc>
                <a:spcPts val="580"/>
              </a:lnSpc>
            </a:pPr>
            <a:r>
              <a:rPr sz="500" b="1" spc="-10" dirty="0">
                <a:latin typeface="Calibri"/>
                <a:cs typeface="Calibri"/>
              </a:rPr>
              <a:t>05⁰57’</a:t>
            </a:r>
            <a:endParaRPr sz="500">
              <a:latin typeface="Calibri"/>
              <a:cs typeface="Calibri"/>
            </a:endParaRPr>
          </a:p>
        </p:txBody>
      </p:sp>
      <p:sp>
        <p:nvSpPr>
          <p:cNvPr id="90" name="object 90"/>
          <p:cNvSpPr/>
          <p:nvPr/>
        </p:nvSpPr>
        <p:spPr>
          <a:xfrm>
            <a:off x="2180844" y="1994915"/>
            <a:ext cx="727075" cy="615950"/>
          </a:xfrm>
          <a:custGeom>
            <a:avLst/>
            <a:gdLst/>
            <a:ahLst/>
            <a:cxnLst/>
            <a:rect l="l" t="t" r="r" b="b"/>
            <a:pathLst>
              <a:path w="727075" h="615950">
                <a:moveTo>
                  <a:pt x="41148" y="489204"/>
                </a:moveTo>
                <a:lnTo>
                  <a:pt x="0" y="489204"/>
                </a:lnTo>
                <a:lnTo>
                  <a:pt x="0" y="544068"/>
                </a:lnTo>
                <a:lnTo>
                  <a:pt x="41148" y="544068"/>
                </a:lnTo>
                <a:lnTo>
                  <a:pt x="41148" y="489204"/>
                </a:lnTo>
                <a:close/>
              </a:path>
              <a:path w="727075" h="615950">
                <a:moveTo>
                  <a:pt x="158496" y="6096"/>
                </a:moveTo>
                <a:lnTo>
                  <a:pt x="117348" y="6096"/>
                </a:lnTo>
                <a:lnTo>
                  <a:pt x="117348" y="60960"/>
                </a:lnTo>
                <a:lnTo>
                  <a:pt x="158496" y="60960"/>
                </a:lnTo>
                <a:lnTo>
                  <a:pt x="158496" y="6096"/>
                </a:lnTo>
                <a:close/>
              </a:path>
              <a:path w="727075" h="615950">
                <a:moveTo>
                  <a:pt x="249936" y="352044"/>
                </a:moveTo>
                <a:lnTo>
                  <a:pt x="208788" y="352044"/>
                </a:lnTo>
                <a:lnTo>
                  <a:pt x="208788" y="406908"/>
                </a:lnTo>
                <a:lnTo>
                  <a:pt x="249936" y="406908"/>
                </a:lnTo>
                <a:lnTo>
                  <a:pt x="249936" y="352044"/>
                </a:lnTo>
                <a:close/>
              </a:path>
              <a:path w="727075" h="615950">
                <a:moveTo>
                  <a:pt x="335280" y="156972"/>
                </a:moveTo>
                <a:lnTo>
                  <a:pt x="292608" y="156972"/>
                </a:lnTo>
                <a:lnTo>
                  <a:pt x="292608" y="231648"/>
                </a:lnTo>
                <a:lnTo>
                  <a:pt x="335280" y="231648"/>
                </a:lnTo>
                <a:lnTo>
                  <a:pt x="335280" y="156972"/>
                </a:lnTo>
                <a:close/>
              </a:path>
              <a:path w="727075" h="615950">
                <a:moveTo>
                  <a:pt x="381000" y="326136"/>
                </a:moveTo>
                <a:lnTo>
                  <a:pt x="338328" y="326136"/>
                </a:lnTo>
                <a:lnTo>
                  <a:pt x="338328" y="381000"/>
                </a:lnTo>
                <a:lnTo>
                  <a:pt x="381000" y="381000"/>
                </a:lnTo>
                <a:lnTo>
                  <a:pt x="381000" y="326136"/>
                </a:lnTo>
                <a:close/>
              </a:path>
              <a:path w="727075" h="615950">
                <a:moveTo>
                  <a:pt x="464820" y="560832"/>
                </a:moveTo>
                <a:lnTo>
                  <a:pt x="423672" y="560832"/>
                </a:lnTo>
                <a:lnTo>
                  <a:pt x="423672" y="615696"/>
                </a:lnTo>
                <a:lnTo>
                  <a:pt x="464820" y="615696"/>
                </a:lnTo>
                <a:lnTo>
                  <a:pt x="464820" y="560832"/>
                </a:lnTo>
                <a:close/>
              </a:path>
              <a:path w="727075" h="615950">
                <a:moveTo>
                  <a:pt x="726948" y="0"/>
                </a:moveTo>
                <a:lnTo>
                  <a:pt x="678180" y="0"/>
                </a:lnTo>
                <a:lnTo>
                  <a:pt x="678180" y="80772"/>
                </a:lnTo>
                <a:lnTo>
                  <a:pt x="726948" y="80772"/>
                </a:lnTo>
                <a:lnTo>
                  <a:pt x="726948" y="0"/>
                </a:lnTo>
                <a:close/>
              </a:path>
            </a:pathLst>
          </a:custGeom>
          <a:solidFill>
            <a:srgbClr val="FFFFFF"/>
          </a:solidFill>
        </p:spPr>
        <p:txBody>
          <a:bodyPr wrap="square" lIns="0" tIns="0" rIns="0" bIns="0" rtlCol="0"/>
          <a:lstStyle/>
          <a:p>
            <a:endParaRPr/>
          </a:p>
        </p:txBody>
      </p:sp>
      <p:sp>
        <p:nvSpPr>
          <p:cNvPr id="91" name="object 91"/>
          <p:cNvSpPr txBox="1"/>
          <p:nvPr/>
        </p:nvSpPr>
        <p:spPr>
          <a:xfrm>
            <a:off x="2095880" y="2220848"/>
            <a:ext cx="70485" cy="132080"/>
          </a:xfrm>
          <a:prstGeom prst="rect">
            <a:avLst/>
          </a:prstGeom>
        </p:spPr>
        <p:txBody>
          <a:bodyPr vert="horz" wrap="square" lIns="0" tIns="12065" rIns="0" bIns="0" rtlCol="0">
            <a:spAutoFit/>
          </a:bodyPr>
          <a:lstStyle/>
          <a:p>
            <a:pPr marL="12700">
              <a:lnSpc>
                <a:spcPct val="100000"/>
              </a:lnSpc>
              <a:spcBef>
                <a:spcPts val="95"/>
              </a:spcBef>
            </a:pPr>
            <a:r>
              <a:rPr sz="700" b="1" spc="-50" dirty="0">
                <a:latin typeface="Calibri"/>
                <a:cs typeface="Calibri"/>
              </a:rPr>
              <a:t>1</a:t>
            </a:r>
            <a:endParaRPr sz="700">
              <a:latin typeface="Calibri"/>
              <a:cs typeface="Calibri"/>
            </a:endParaRPr>
          </a:p>
        </p:txBody>
      </p:sp>
      <p:sp>
        <p:nvSpPr>
          <p:cNvPr id="92" name="object 92"/>
          <p:cNvSpPr txBox="1"/>
          <p:nvPr/>
        </p:nvSpPr>
        <p:spPr>
          <a:xfrm>
            <a:off x="2353182" y="2005025"/>
            <a:ext cx="70485" cy="132080"/>
          </a:xfrm>
          <a:prstGeom prst="rect">
            <a:avLst/>
          </a:prstGeom>
        </p:spPr>
        <p:txBody>
          <a:bodyPr vert="horz" wrap="square" lIns="0" tIns="12065" rIns="0" bIns="0" rtlCol="0">
            <a:spAutoFit/>
          </a:bodyPr>
          <a:lstStyle/>
          <a:p>
            <a:pPr marL="12700">
              <a:lnSpc>
                <a:spcPct val="100000"/>
              </a:lnSpc>
              <a:spcBef>
                <a:spcPts val="95"/>
              </a:spcBef>
            </a:pPr>
            <a:r>
              <a:rPr sz="700" b="1" spc="-50" dirty="0">
                <a:latin typeface="Calibri"/>
                <a:cs typeface="Calibri"/>
              </a:rPr>
              <a:t>5</a:t>
            </a:r>
            <a:endParaRPr sz="700">
              <a:latin typeface="Calibri"/>
              <a:cs typeface="Calibri"/>
            </a:endParaRPr>
          </a:p>
        </p:txBody>
      </p:sp>
      <p:sp>
        <p:nvSpPr>
          <p:cNvPr id="93" name="object 93"/>
          <p:cNvSpPr txBox="1"/>
          <p:nvPr/>
        </p:nvSpPr>
        <p:spPr>
          <a:xfrm>
            <a:off x="2509773" y="2123058"/>
            <a:ext cx="70485" cy="132080"/>
          </a:xfrm>
          <a:prstGeom prst="rect">
            <a:avLst/>
          </a:prstGeom>
        </p:spPr>
        <p:txBody>
          <a:bodyPr vert="horz" wrap="square" lIns="0" tIns="12065" rIns="0" bIns="0" rtlCol="0">
            <a:spAutoFit/>
          </a:bodyPr>
          <a:lstStyle/>
          <a:p>
            <a:pPr marL="12700">
              <a:lnSpc>
                <a:spcPct val="100000"/>
              </a:lnSpc>
              <a:spcBef>
                <a:spcPts val="95"/>
              </a:spcBef>
            </a:pPr>
            <a:r>
              <a:rPr sz="700" b="1" spc="-50" dirty="0">
                <a:latin typeface="Calibri"/>
                <a:cs typeface="Calibri"/>
              </a:rPr>
              <a:t>6</a:t>
            </a:r>
            <a:endParaRPr sz="700">
              <a:latin typeface="Calibri"/>
              <a:cs typeface="Calibri"/>
            </a:endParaRPr>
          </a:p>
        </p:txBody>
      </p:sp>
      <p:sp>
        <p:nvSpPr>
          <p:cNvPr id="94" name="object 94"/>
          <p:cNvSpPr txBox="1"/>
          <p:nvPr/>
        </p:nvSpPr>
        <p:spPr>
          <a:xfrm>
            <a:off x="2855722" y="2031618"/>
            <a:ext cx="70485" cy="132080"/>
          </a:xfrm>
          <a:prstGeom prst="rect">
            <a:avLst/>
          </a:prstGeom>
        </p:spPr>
        <p:txBody>
          <a:bodyPr vert="horz" wrap="square" lIns="0" tIns="12065" rIns="0" bIns="0" rtlCol="0">
            <a:spAutoFit/>
          </a:bodyPr>
          <a:lstStyle/>
          <a:p>
            <a:pPr marL="12700">
              <a:lnSpc>
                <a:spcPct val="100000"/>
              </a:lnSpc>
              <a:spcBef>
                <a:spcPts val="95"/>
              </a:spcBef>
            </a:pPr>
            <a:r>
              <a:rPr sz="700" b="1" spc="-50" dirty="0">
                <a:latin typeface="Calibri"/>
                <a:cs typeface="Calibri"/>
              </a:rPr>
              <a:t>4</a:t>
            </a:r>
            <a:endParaRPr sz="700">
              <a:latin typeface="Calibri"/>
              <a:cs typeface="Calibri"/>
            </a:endParaRPr>
          </a:p>
        </p:txBody>
      </p:sp>
      <p:sp>
        <p:nvSpPr>
          <p:cNvPr id="95" name="object 95"/>
          <p:cNvSpPr txBox="1"/>
          <p:nvPr/>
        </p:nvSpPr>
        <p:spPr>
          <a:xfrm>
            <a:off x="2203195" y="2455925"/>
            <a:ext cx="70485" cy="132080"/>
          </a:xfrm>
          <a:prstGeom prst="rect">
            <a:avLst/>
          </a:prstGeom>
        </p:spPr>
        <p:txBody>
          <a:bodyPr vert="horz" wrap="square" lIns="0" tIns="12065" rIns="0" bIns="0" rtlCol="0">
            <a:spAutoFit/>
          </a:bodyPr>
          <a:lstStyle/>
          <a:p>
            <a:pPr marL="12700">
              <a:lnSpc>
                <a:spcPct val="100000"/>
              </a:lnSpc>
              <a:spcBef>
                <a:spcPts val="95"/>
              </a:spcBef>
            </a:pPr>
            <a:r>
              <a:rPr sz="700" b="1" spc="-50" dirty="0">
                <a:latin typeface="Calibri"/>
                <a:cs typeface="Calibri"/>
              </a:rPr>
              <a:t>2</a:t>
            </a:r>
            <a:endParaRPr sz="700">
              <a:latin typeface="Calibri"/>
              <a:cs typeface="Calibri"/>
            </a:endParaRPr>
          </a:p>
        </p:txBody>
      </p:sp>
      <p:sp>
        <p:nvSpPr>
          <p:cNvPr id="96" name="object 96"/>
          <p:cNvSpPr txBox="1"/>
          <p:nvPr/>
        </p:nvSpPr>
        <p:spPr>
          <a:xfrm>
            <a:off x="2392426" y="2312288"/>
            <a:ext cx="70485" cy="132080"/>
          </a:xfrm>
          <a:prstGeom prst="rect">
            <a:avLst/>
          </a:prstGeom>
        </p:spPr>
        <p:txBody>
          <a:bodyPr vert="horz" wrap="square" lIns="0" tIns="12065" rIns="0" bIns="0" rtlCol="0">
            <a:spAutoFit/>
          </a:bodyPr>
          <a:lstStyle/>
          <a:p>
            <a:pPr marL="12700">
              <a:lnSpc>
                <a:spcPct val="100000"/>
              </a:lnSpc>
              <a:spcBef>
                <a:spcPts val="95"/>
              </a:spcBef>
            </a:pPr>
            <a:r>
              <a:rPr sz="700" b="1" spc="-50" dirty="0">
                <a:latin typeface="Calibri"/>
                <a:cs typeface="Calibri"/>
              </a:rPr>
              <a:t>7</a:t>
            </a:r>
            <a:endParaRPr sz="700">
              <a:latin typeface="Calibri"/>
              <a:cs typeface="Calibri"/>
            </a:endParaRPr>
          </a:p>
        </p:txBody>
      </p:sp>
      <p:sp>
        <p:nvSpPr>
          <p:cNvPr id="97" name="object 97"/>
          <p:cNvSpPr txBox="1"/>
          <p:nvPr/>
        </p:nvSpPr>
        <p:spPr>
          <a:xfrm>
            <a:off x="2536063" y="2292857"/>
            <a:ext cx="70485" cy="132080"/>
          </a:xfrm>
          <a:prstGeom prst="rect">
            <a:avLst/>
          </a:prstGeom>
        </p:spPr>
        <p:txBody>
          <a:bodyPr vert="horz" wrap="square" lIns="0" tIns="12065" rIns="0" bIns="0" rtlCol="0">
            <a:spAutoFit/>
          </a:bodyPr>
          <a:lstStyle/>
          <a:p>
            <a:pPr marL="12700">
              <a:lnSpc>
                <a:spcPct val="100000"/>
              </a:lnSpc>
              <a:spcBef>
                <a:spcPts val="95"/>
              </a:spcBef>
            </a:pPr>
            <a:r>
              <a:rPr sz="700" b="1" spc="-50" dirty="0">
                <a:latin typeface="Calibri"/>
                <a:cs typeface="Calibri"/>
              </a:rPr>
              <a:t>8</a:t>
            </a:r>
            <a:endParaRPr sz="700">
              <a:latin typeface="Calibri"/>
              <a:cs typeface="Calibri"/>
            </a:endParaRPr>
          </a:p>
        </p:txBody>
      </p:sp>
      <p:sp>
        <p:nvSpPr>
          <p:cNvPr id="98" name="object 98"/>
          <p:cNvSpPr txBox="1"/>
          <p:nvPr/>
        </p:nvSpPr>
        <p:spPr>
          <a:xfrm>
            <a:off x="2653410" y="2534157"/>
            <a:ext cx="70485" cy="132080"/>
          </a:xfrm>
          <a:prstGeom prst="rect">
            <a:avLst/>
          </a:prstGeom>
        </p:spPr>
        <p:txBody>
          <a:bodyPr vert="horz" wrap="square" lIns="0" tIns="12065" rIns="0" bIns="0" rtlCol="0">
            <a:spAutoFit/>
          </a:bodyPr>
          <a:lstStyle/>
          <a:p>
            <a:pPr marL="12700">
              <a:lnSpc>
                <a:spcPct val="100000"/>
              </a:lnSpc>
              <a:spcBef>
                <a:spcPts val="95"/>
              </a:spcBef>
            </a:pPr>
            <a:r>
              <a:rPr sz="700" b="1" spc="-50" dirty="0">
                <a:latin typeface="Calibri"/>
                <a:cs typeface="Calibri"/>
              </a:rPr>
              <a:t>3</a:t>
            </a:r>
            <a:endParaRPr sz="700">
              <a:latin typeface="Calibri"/>
              <a:cs typeface="Calibri"/>
            </a:endParaRPr>
          </a:p>
        </p:txBody>
      </p:sp>
      <p:grpSp>
        <p:nvGrpSpPr>
          <p:cNvPr id="99" name="object 99"/>
          <p:cNvGrpSpPr/>
          <p:nvPr/>
        </p:nvGrpSpPr>
        <p:grpSpPr>
          <a:xfrm>
            <a:off x="2310383" y="2141220"/>
            <a:ext cx="1417320" cy="1061085"/>
            <a:chOff x="2310383" y="2141220"/>
            <a:chExt cx="1417320" cy="1061085"/>
          </a:xfrm>
        </p:grpSpPr>
        <p:sp>
          <p:nvSpPr>
            <p:cNvPr id="100" name="object 100"/>
            <p:cNvSpPr/>
            <p:nvPr/>
          </p:nvSpPr>
          <p:spPr>
            <a:xfrm>
              <a:off x="2310384" y="2744723"/>
              <a:ext cx="111760" cy="457200"/>
            </a:xfrm>
            <a:custGeom>
              <a:avLst/>
              <a:gdLst/>
              <a:ahLst/>
              <a:cxnLst/>
              <a:rect l="l" t="t" r="r" b="b"/>
              <a:pathLst>
                <a:path w="111760" h="457200">
                  <a:moveTo>
                    <a:pt x="88392" y="0"/>
                  </a:moveTo>
                  <a:lnTo>
                    <a:pt x="19812" y="0"/>
                  </a:lnTo>
                  <a:lnTo>
                    <a:pt x="19812" y="254508"/>
                  </a:lnTo>
                  <a:lnTo>
                    <a:pt x="88392" y="254508"/>
                  </a:lnTo>
                  <a:lnTo>
                    <a:pt x="88392" y="0"/>
                  </a:lnTo>
                  <a:close/>
                </a:path>
                <a:path w="111760" h="457200">
                  <a:moveTo>
                    <a:pt x="111239" y="281940"/>
                  </a:moveTo>
                  <a:lnTo>
                    <a:pt x="0" y="281940"/>
                  </a:lnTo>
                  <a:lnTo>
                    <a:pt x="0" y="457200"/>
                  </a:lnTo>
                  <a:lnTo>
                    <a:pt x="111239" y="457200"/>
                  </a:lnTo>
                  <a:lnTo>
                    <a:pt x="111239" y="281940"/>
                  </a:lnTo>
                  <a:close/>
                </a:path>
              </a:pathLst>
            </a:custGeom>
            <a:solidFill>
              <a:srgbClr val="FFFFFF"/>
            </a:solidFill>
          </p:spPr>
          <p:txBody>
            <a:bodyPr wrap="square" lIns="0" tIns="0" rIns="0" bIns="0" rtlCol="0"/>
            <a:lstStyle/>
            <a:p>
              <a:endParaRPr/>
            </a:p>
          </p:txBody>
        </p:sp>
        <p:sp>
          <p:nvSpPr>
            <p:cNvPr id="101" name="object 101"/>
            <p:cNvSpPr/>
            <p:nvPr/>
          </p:nvSpPr>
          <p:spPr>
            <a:xfrm>
              <a:off x="3420617" y="2141220"/>
              <a:ext cx="306705" cy="86995"/>
            </a:xfrm>
            <a:custGeom>
              <a:avLst/>
              <a:gdLst/>
              <a:ahLst/>
              <a:cxnLst/>
              <a:rect l="l" t="t" r="r" b="b"/>
              <a:pathLst>
                <a:path w="306704" h="86994">
                  <a:moveTo>
                    <a:pt x="219837" y="0"/>
                  </a:moveTo>
                  <a:lnTo>
                    <a:pt x="219837" y="86867"/>
                  </a:lnTo>
                  <a:lnTo>
                    <a:pt x="277748" y="57912"/>
                  </a:lnTo>
                  <a:lnTo>
                    <a:pt x="234315" y="57912"/>
                  </a:lnTo>
                  <a:lnTo>
                    <a:pt x="234315" y="28955"/>
                  </a:lnTo>
                  <a:lnTo>
                    <a:pt x="277749" y="28955"/>
                  </a:lnTo>
                  <a:lnTo>
                    <a:pt x="219837" y="0"/>
                  </a:lnTo>
                  <a:close/>
                </a:path>
                <a:path w="306704" h="86994">
                  <a:moveTo>
                    <a:pt x="219837" y="28955"/>
                  </a:moveTo>
                  <a:lnTo>
                    <a:pt x="0" y="28955"/>
                  </a:lnTo>
                  <a:lnTo>
                    <a:pt x="0" y="57912"/>
                  </a:lnTo>
                  <a:lnTo>
                    <a:pt x="219837" y="57912"/>
                  </a:lnTo>
                  <a:lnTo>
                    <a:pt x="219837" y="28955"/>
                  </a:lnTo>
                  <a:close/>
                </a:path>
                <a:path w="306704" h="86994">
                  <a:moveTo>
                    <a:pt x="277749" y="28955"/>
                  </a:moveTo>
                  <a:lnTo>
                    <a:pt x="234315" y="28955"/>
                  </a:lnTo>
                  <a:lnTo>
                    <a:pt x="234315" y="57912"/>
                  </a:lnTo>
                  <a:lnTo>
                    <a:pt x="277748" y="57912"/>
                  </a:lnTo>
                  <a:lnTo>
                    <a:pt x="306705" y="43433"/>
                  </a:lnTo>
                  <a:lnTo>
                    <a:pt x="277749" y="28955"/>
                  </a:lnTo>
                  <a:close/>
                </a:path>
              </a:pathLst>
            </a:custGeom>
            <a:solidFill>
              <a:srgbClr val="2281BD"/>
            </a:solidFill>
          </p:spPr>
          <p:txBody>
            <a:bodyPr wrap="square" lIns="0" tIns="0" rIns="0" bIns="0" rtlCol="0"/>
            <a:lstStyle/>
            <a:p>
              <a:endParaRPr/>
            </a:p>
          </p:txBody>
        </p:sp>
      </p:grpSp>
      <p:sp>
        <p:nvSpPr>
          <p:cNvPr id="102" name="object 102"/>
          <p:cNvSpPr txBox="1"/>
          <p:nvPr/>
        </p:nvSpPr>
        <p:spPr>
          <a:xfrm>
            <a:off x="3407409" y="180847"/>
            <a:ext cx="5227320" cy="720725"/>
          </a:xfrm>
          <a:prstGeom prst="rect">
            <a:avLst/>
          </a:prstGeom>
        </p:spPr>
        <p:txBody>
          <a:bodyPr vert="horz" wrap="square" lIns="0" tIns="53975" rIns="0" bIns="0" rtlCol="0">
            <a:spAutoFit/>
          </a:bodyPr>
          <a:lstStyle/>
          <a:p>
            <a:pPr marL="12700" marR="5080">
              <a:lnSpc>
                <a:spcPts val="2590"/>
              </a:lnSpc>
              <a:spcBef>
                <a:spcPts val="425"/>
              </a:spcBef>
            </a:pPr>
            <a:r>
              <a:rPr sz="2400" b="1" dirty="0">
                <a:latin typeface="Cambria"/>
                <a:cs typeface="Cambria"/>
              </a:rPr>
              <a:t>VILLE</a:t>
            </a:r>
            <a:r>
              <a:rPr sz="2400" b="1" spc="-55" dirty="0">
                <a:latin typeface="Cambria"/>
                <a:cs typeface="Cambria"/>
              </a:rPr>
              <a:t> </a:t>
            </a:r>
            <a:r>
              <a:rPr sz="2400" b="1" spc="-20" dirty="0">
                <a:latin typeface="Cambria"/>
                <a:cs typeface="Cambria"/>
              </a:rPr>
              <a:t>HISTORIQUE,</a:t>
            </a:r>
            <a:r>
              <a:rPr sz="2400" b="1" spc="-30" dirty="0">
                <a:latin typeface="Cambria"/>
                <a:cs typeface="Cambria"/>
              </a:rPr>
              <a:t> </a:t>
            </a:r>
            <a:r>
              <a:rPr sz="2400" b="1" spc="-20" dirty="0">
                <a:latin typeface="Cambria"/>
                <a:cs typeface="Cambria"/>
              </a:rPr>
              <a:t>TOURISTIQUE</a:t>
            </a:r>
            <a:r>
              <a:rPr sz="2400" b="1" spc="-45" dirty="0">
                <a:latin typeface="Cambria"/>
                <a:cs typeface="Cambria"/>
              </a:rPr>
              <a:t> </a:t>
            </a:r>
            <a:r>
              <a:rPr sz="2400" b="1" spc="-25" dirty="0">
                <a:latin typeface="Cambria"/>
                <a:cs typeface="Cambria"/>
              </a:rPr>
              <a:t>ET </a:t>
            </a:r>
            <a:r>
              <a:rPr sz="2400" b="1" spc="-10" dirty="0">
                <a:latin typeface="Cambria"/>
                <a:cs typeface="Cambria"/>
              </a:rPr>
              <a:t>UNIVERSITAIRE</a:t>
            </a:r>
            <a:endParaRPr sz="2400">
              <a:latin typeface="Cambria"/>
              <a:cs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228588"/>
            <a:ext cx="9144000" cy="629920"/>
          </a:xfrm>
          <a:custGeom>
            <a:avLst/>
            <a:gdLst/>
            <a:ahLst/>
            <a:cxnLst/>
            <a:rect l="l" t="t" r="r" b="b"/>
            <a:pathLst>
              <a:path w="9144000" h="629920">
                <a:moveTo>
                  <a:pt x="7235190" y="0"/>
                </a:moveTo>
                <a:lnTo>
                  <a:pt x="7191541" y="5801"/>
                </a:lnTo>
                <a:lnTo>
                  <a:pt x="7151465" y="22482"/>
                </a:lnTo>
                <a:lnTo>
                  <a:pt x="7116960" y="48959"/>
                </a:lnTo>
                <a:lnTo>
                  <a:pt x="7090029" y="84150"/>
                </a:lnTo>
                <a:lnTo>
                  <a:pt x="6943090" y="348627"/>
                </a:lnTo>
                <a:lnTo>
                  <a:pt x="6920787" y="377465"/>
                </a:lnTo>
                <a:lnTo>
                  <a:pt x="6892401" y="399314"/>
                </a:lnTo>
                <a:lnTo>
                  <a:pt x="6859418" y="413166"/>
                </a:lnTo>
                <a:lnTo>
                  <a:pt x="6823329" y="418007"/>
                </a:lnTo>
                <a:lnTo>
                  <a:pt x="0" y="418007"/>
                </a:lnTo>
                <a:lnTo>
                  <a:pt x="0" y="629412"/>
                </a:lnTo>
                <a:lnTo>
                  <a:pt x="9141841" y="629412"/>
                </a:lnTo>
                <a:lnTo>
                  <a:pt x="9141841" y="418007"/>
                </a:lnTo>
                <a:lnTo>
                  <a:pt x="9144000" y="406"/>
                </a:lnTo>
                <a:lnTo>
                  <a:pt x="7235190" y="406"/>
                </a:lnTo>
                <a:lnTo>
                  <a:pt x="7235190" y="0"/>
                </a:lnTo>
                <a:close/>
              </a:path>
            </a:pathLst>
          </a:custGeom>
          <a:solidFill>
            <a:srgbClr val="48CEEE"/>
          </a:solidFill>
        </p:spPr>
        <p:txBody>
          <a:bodyPr wrap="square" lIns="0" tIns="0" rIns="0" bIns="0" rtlCol="0"/>
          <a:lstStyle/>
          <a:p>
            <a:endParaRPr/>
          </a:p>
        </p:txBody>
      </p:sp>
      <p:sp>
        <p:nvSpPr>
          <p:cNvPr id="3" name="object 3"/>
          <p:cNvSpPr/>
          <p:nvPr/>
        </p:nvSpPr>
        <p:spPr>
          <a:xfrm>
            <a:off x="845819" y="1342644"/>
            <a:ext cx="673735" cy="100965"/>
          </a:xfrm>
          <a:custGeom>
            <a:avLst/>
            <a:gdLst/>
            <a:ahLst/>
            <a:cxnLst/>
            <a:rect l="l" t="t" r="r" b="b"/>
            <a:pathLst>
              <a:path w="673735" h="100965">
                <a:moveTo>
                  <a:pt x="673607" y="0"/>
                </a:moveTo>
                <a:lnTo>
                  <a:pt x="0" y="0"/>
                </a:lnTo>
                <a:lnTo>
                  <a:pt x="0" y="100584"/>
                </a:lnTo>
                <a:lnTo>
                  <a:pt x="673607" y="100584"/>
                </a:lnTo>
                <a:lnTo>
                  <a:pt x="673607" y="0"/>
                </a:lnTo>
                <a:close/>
              </a:path>
            </a:pathLst>
          </a:custGeom>
          <a:solidFill>
            <a:srgbClr val="585858"/>
          </a:solidFill>
        </p:spPr>
        <p:txBody>
          <a:bodyPr wrap="square" lIns="0" tIns="0" rIns="0" bIns="0" rtlCol="0"/>
          <a:lstStyle/>
          <a:p>
            <a:endParaRPr/>
          </a:p>
        </p:txBody>
      </p:sp>
      <p:pic>
        <p:nvPicPr>
          <p:cNvPr id="4" name="object 4"/>
          <p:cNvPicPr/>
          <p:nvPr/>
        </p:nvPicPr>
        <p:blipFill>
          <a:blip r:embed="rId2" cstate="print"/>
          <a:stretch>
            <a:fillRect/>
          </a:stretch>
        </p:blipFill>
        <p:spPr>
          <a:xfrm>
            <a:off x="5615940" y="97535"/>
            <a:ext cx="3526536" cy="6760461"/>
          </a:xfrm>
          <a:prstGeom prst="rect">
            <a:avLst/>
          </a:prstGeom>
        </p:spPr>
      </p:pic>
      <p:sp>
        <p:nvSpPr>
          <p:cNvPr id="5" name="object 5"/>
          <p:cNvSpPr txBox="1"/>
          <p:nvPr/>
        </p:nvSpPr>
        <p:spPr>
          <a:xfrm>
            <a:off x="255422" y="2759710"/>
            <a:ext cx="5198110" cy="3884929"/>
          </a:xfrm>
          <a:prstGeom prst="rect">
            <a:avLst/>
          </a:prstGeom>
        </p:spPr>
        <p:txBody>
          <a:bodyPr vert="horz" wrap="square" lIns="0" tIns="12065" rIns="0" bIns="0" rtlCol="0">
            <a:spAutoFit/>
          </a:bodyPr>
          <a:lstStyle/>
          <a:p>
            <a:pPr marL="210185" indent="-172085">
              <a:lnSpc>
                <a:spcPts val="2375"/>
              </a:lnSpc>
              <a:spcBef>
                <a:spcPts val="95"/>
              </a:spcBef>
              <a:buFont typeface="Arial"/>
              <a:buChar char="•"/>
              <a:tabLst>
                <a:tab pos="210185" algn="l"/>
              </a:tabLst>
            </a:pPr>
            <a:r>
              <a:rPr sz="2200" dirty="0">
                <a:latin typeface="Calibri"/>
                <a:cs typeface="Calibri"/>
              </a:rPr>
              <a:t>Existence</a:t>
            </a:r>
            <a:r>
              <a:rPr sz="2200" spc="-35" dirty="0">
                <a:latin typeface="Calibri"/>
                <a:cs typeface="Calibri"/>
              </a:rPr>
              <a:t> </a:t>
            </a:r>
            <a:r>
              <a:rPr sz="2200" dirty="0">
                <a:latin typeface="Calibri"/>
                <a:cs typeface="Calibri"/>
              </a:rPr>
              <a:t>d’un</a:t>
            </a:r>
            <a:r>
              <a:rPr sz="2200" spc="-60" dirty="0">
                <a:latin typeface="Calibri"/>
                <a:cs typeface="Calibri"/>
              </a:rPr>
              <a:t> </a:t>
            </a:r>
            <a:r>
              <a:rPr sz="2200" dirty="0">
                <a:latin typeface="Calibri"/>
                <a:cs typeface="Calibri"/>
              </a:rPr>
              <a:t>Office</a:t>
            </a:r>
            <a:r>
              <a:rPr sz="2200" spc="-50" dirty="0">
                <a:latin typeface="Calibri"/>
                <a:cs typeface="Calibri"/>
              </a:rPr>
              <a:t> </a:t>
            </a:r>
            <a:r>
              <a:rPr sz="2200" dirty="0">
                <a:latin typeface="Calibri"/>
                <a:cs typeface="Calibri"/>
              </a:rPr>
              <a:t>de</a:t>
            </a:r>
            <a:r>
              <a:rPr sz="2200" spc="-60" dirty="0">
                <a:latin typeface="Calibri"/>
                <a:cs typeface="Calibri"/>
              </a:rPr>
              <a:t> </a:t>
            </a:r>
            <a:r>
              <a:rPr sz="2200" spc="-25" dirty="0">
                <a:latin typeface="Calibri"/>
                <a:cs typeface="Calibri"/>
              </a:rPr>
              <a:t>Tourisme</a:t>
            </a:r>
            <a:r>
              <a:rPr sz="2200" spc="-40" dirty="0">
                <a:latin typeface="Calibri"/>
                <a:cs typeface="Calibri"/>
              </a:rPr>
              <a:t> </a:t>
            </a:r>
            <a:r>
              <a:rPr sz="2200" dirty="0">
                <a:latin typeface="Calibri"/>
                <a:cs typeface="Calibri"/>
              </a:rPr>
              <a:t>(1</a:t>
            </a:r>
            <a:r>
              <a:rPr sz="2175" baseline="24904" dirty="0">
                <a:latin typeface="Calibri"/>
                <a:cs typeface="Calibri"/>
              </a:rPr>
              <a:t>er</a:t>
            </a:r>
            <a:r>
              <a:rPr sz="2175" spc="382" baseline="24904" dirty="0">
                <a:latin typeface="Calibri"/>
                <a:cs typeface="Calibri"/>
              </a:rPr>
              <a:t> </a:t>
            </a:r>
            <a:r>
              <a:rPr sz="2175" spc="-37" baseline="24904" dirty="0">
                <a:latin typeface="Calibri"/>
                <a:cs typeface="Calibri"/>
              </a:rPr>
              <a:t>au</a:t>
            </a:r>
            <a:endParaRPr sz="2175" baseline="24904">
              <a:latin typeface="Calibri"/>
              <a:cs typeface="Calibri"/>
            </a:endParaRPr>
          </a:p>
          <a:p>
            <a:pPr marL="210185">
              <a:lnSpc>
                <a:spcPts val="2375"/>
              </a:lnSpc>
            </a:pPr>
            <a:r>
              <a:rPr sz="2200" dirty="0">
                <a:latin typeface="Calibri"/>
                <a:cs typeface="Calibri"/>
              </a:rPr>
              <a:t>Cameroun</a:t>
            </a:r>
            <a:r>
              <a:rPr sz="2200" spc="-35" dirty="0">
                <a:latin typeface="Calibri"/>
                <a:cs typeface="Calibri"/>
              </a:rPr>
              <a:t> </a:t>
            </a:r>
            <a:r>
              <a:rPr sz="2200" dirty="0">
                <a:latin typeface="Calibri"/>
                <a:cs typeface="Calibri"/>
              </a:rPr>
              <a:t>et</a:t>
            </a:r>
            <a:r>
              <a:rPr sz="2200" spc="-25" dirty="0">
                <a:latin typeface="Calibri"/>
                <a:cs typeface="Calibri"/>
              </a:rPr>
              <a:t> </a:t>
            </a:r>
            <a:r>
              <a:rPr sz="2200" dirty="0">
                <a:latin typeface="Calibri"/>
                <a:cs typeface="Calibri"/>
              </a:rPr>
              <a:t>en</a:t>
            </a:r>
            <a:r>
              <a:rPr sz="2200" spc="-40" dirty="0">
                <a:latin typeface="Calibri"/>
                <a:cs typeface="Calibri"/>
              </a:rPr>
              <a:t> </a:t>
            </a:r>
            <a:r>
              <a:rPr sz="2200" dirty="0">
                <a:latin typeface="Calibri"/>
                <a:cs typeface="Calibri"/>
              </a:rPr>
              <a:t>Afrique</a:t>
            </a:r>
            <a:r>
              <a:rPr sz="2200" spc="-50" dirty="0">
                <a:latin typeface="Calibri"/>
                <a:cs typeface="Calibri"/>
              </a:rPr>
              <a:t> </a:t>
            </a:r>
            <a:r>
              <a:rPr sz="2200" spc="-10" dirty="0">
                <a:latin typeface="Calibri"/>
                <a:cs typeface="Calibri"/>
              </a:rPr>
              <a:t>centrale)</a:t>
            </a:r>
            <a:endParaRPr sz="2200">
              <a:latin typeface="Calibri"/>
              <a:cs typeface="Calibri"/>
            </a:endParaRPr>
          </a:p>
          <a:p>
            <a:pPr marL="210185" marR="290830" indent="-172720">
              <a:lnSpc>
                <a:spcPts val="2110"/>
              </a:lnSpc>
              <a:spcBef>
                <a:spcPts val="780"/>
              </a:spcBef>
              <a:buFont typeface="Arial"/>
              <a:buChar char="•"/>
              <a:tabLst>
                <a:tab pos="210185" algn="l"/>
              </a:tabLst>
            </a:pPr>
            <a:r>
              <a:rPr sz="2200" dirty="0">
                <a:latin typeface="Calibri"/>
                <a:cs typeface="Calibri"/>
              </a:rPr>
              <a:t>Artisanat</a:t>
            </a:r>
            <a:r>
              <a:rPr sz="2200" spc="-60" dirty="0">
                <a:latin typeface="Calibri"/>
                <a:cs typeface="Calibri"/>
              </a:rPr>
              <a:t> </a:t>
            </a:r>
            <a:r>
              <a:rPr sz="2200" dirty="0">
                <a:latin typeface="Calibri"/>
                <a:cs typeface="Calibri"/>
              </a:rPr>
              <a:t>riche</a:t>
            </a:r>
            <a:r>
              <a:rPr sz="2200" spc="-50" dirty="0">
                <a:latin typeface="Calibri"/>
                <a:cs typeface="Calibri"/>
              </a:rPr>
              <a:t> </a:t>
            </a:r>
            <a:r>
              <a:rPr sz="2200" dirty="0">
                <a:latin typeface="Calibri"/>
                <a:cs typeface="Calibri"/>
              </a:rPr>
              <a:t>:</a:t>
            </a:r>
            <a:r>
              <a:rPr sz="2200" spc="-55" dirty="0">
                <a:latin typeface="Calibri"/>
                <a:cs typeface="Calibri"/>
              </a:rPr>
              <a:t> </a:t>
            </a:r>
            <a:r>
              <a:rPr sz="2200" spc="-10" dirty="0">
                <a:latin typeface="Calibri"/>
                <a:cs typeface="Calibri"/>
              </a:rPr>
              <a:t>Vannerie,</a:t>
            </a:r>
            <a:r>
              <a:rPr sz="2200" spc="-45" dirty="0">
                <a:latin typeface="Calibri"/>
                <a:cs typeface="Calibri"/>
              </a:rPr>
              <a:t> </a:t>
            </a:r>
            <a:r>
              <a:rPr sz="2200" spc="-10" dirty="0">
                <a:latin typeface="Calibri"/>
                <a:cs typeface="Calibri"/>
              </a:rPr>
              <a:t>poterie, ébénisterie,</a:t>
            </a:r>
            <a:r>
              <a:rPr sz="2200" spc="-65" dirty="0">
                <a:latin typeface="Calibri"/>
                <a:cs typeface="Calibri"/>
              </a:rPr>
              <a:t> </a:t>
            </a:r>
            <a:r>
              <a:rPr sz="2200" dirty="0">
                <a:latin typeface="Calibri"/>
                <a:cs typeface="Calibri"/>
              </a:rPr>
              <a:t>maroquinerie,</a:t>
            </a:r>
            <a:r>
              <a:rPr sz="2200" spc="-80" dirty="0">
                <a:latin typeface="Calibri"/>
                <a:cs typeface="Calibri"/>
              </a:rPr>
              <a:t> </a:t>
            </a:r>
            <a:r>
              <a:rPr sz="2200" spc="-10" dirty="0">
                <a:latin typeface="Calibri"/>
                <a:cs typeface="Calibri"/>
              </a:rPr>
              <a:t>tranformation alimentaire,</a:t>
            </a:r>
            <a:r>
              <a:rPr sz="2200" spc="-75" dirty="0">
                <a:latin typeface="Calibri"/>
                <a:cs typeface="Calibri"/>
              </a:rPr>
              <a:t> </a:t>
            </a:r>
            <a:r>
              <a:rPr sz="2200" dirty="0">
                <a:latin typeface="Calibri"/>
                <a:cs typeface="Calibri"/>
              </a:rPr>
              <a:t>bijouterie,</a:t>
            </a:r>
            <a:r>
              <a:rPr sz="2200" spc="-70" dirty="0">
                <a:latin typeface="Calibri"/>
                <a:cs typeface="Calibri"/>
              </a:rPr>
              <a:t> </a:t>
            </a:r>
            <a:r>
              <a:rPr sz="2200" dirty="0">
                <a:latin typeface="Calibri"/>
                <a:cs typeface="Calibri"/>
              </a:rPr>
              <a:t>sculpture,</a:t>
            </a:r>
            <a:r>
              <a:rPr sz="2200" spc="-75" dirty="0">
                <a:latin typeface="Calibri"/>
                <a:cs typeface="Calibri"/>
              </a:rPr>
              <a:t> </a:t>
            </a:r>
            <a:r>
              <a:rPr sz="2200" spc="-10" dirty="0">
                <a:latin typeface="Calibri"/>
                <a:cs typeface="Calibri"/>
              </a:rPr>
              <a:t>tissage, etc.)</a:t>
            </a:r>
            <a:endParaRPr sz="2200">
              <a:latin typeface="Calibri"/>
              <a:cs typeface="Calibri"/>
            </a:endParaRPr>
          </a:p>
          <a:p>
            <a:pPr marL="210185" marR="243840" indent="-172720">
              <a:lnSpc>
                <a:spcPct val="80000"/>
              </a:lnSpc>
              <a:spcBef>
                <a:spcPts val="830"/>
              </a:spcBef>
              <a:buFont typeface="Arial"/>
              <a:buChar char="•"/>
              <a:tabLst>
                <a:tab pos="210185" algn="l"/>
              </a:tabLst>
            </a:pPr>
            <a:r>
              <a:rPr sz="2200" dirty="0">
                <a:latin typeface="Calibri"/>
                <a:cs typeface="Calibri"/>
              </a:rPr>
              <a:t>Existence</a:t>
            </a:r>
            <a:r>
              <a:rPr sz="2200" spc="-50" dirty="0">
                <a:latin typeface="Calibri"/>
                <a:cs typeface="Calibri"/>
              </a:rPr>
              <a:t> </a:t>
            </a:r>
            <a:r>
              <a:rPr sz="2200" dirty="0">
                <a:latin typeface="Calibri"/>
                <a:cs typeface="Calibri"/>
              </a:rPr>
              <a:t>de</a:t>
            </a:r>
            <a:r>
              <a:rPr sz="2200" spc="-75" dirty="0">
                <a:latin typeface="Calibri"/>
                <a:cs typeface="Calibri"/>
              </a:rPr>
              <a:t> </a:t>
            </a:r>
            <a:r>
              <a:rPr sz="2200" dirty="0">
                <a:latin typeface="Calibri"/>
                <a:cs typeface="Calibri"/>
              </a:rPr>
              <a:t>strutures</a:t>
            </a:r>
            <a:r>
              <a:rPr sz="2200" spc="-75" dirty="0">
                <a:latin typeface="Calibri"/>
                <a:cs typeface="Calibri"/>
              </a:rPr>
              <a:t> </a:t>
            </a:r>
            <a:r>
              <a:rPr sz="2200" spc="-10" dirty="0">
                <a:latin typeface="Calibri"/>
                <a:cs typeface="Calibri"/>
              </a:rPr>
              <a:t>d’accueil</a:t>
            </a:r>
            <a:r>
              <a:rPr sz="2200" spc="-80" dirty="0">
                <a:latin typeface="Calibri"/>
                <a:cs typeface="Calibri"/>
              </a:rPr>
              <a:t> </a:t>
            </a:r>
            <a:r>
              <a:rPr sz="2200" dirty="0">
                <a:latin typeface="Calibri"/>
                <a:cs typeface="Calibri"/>
              </a:rPr>
              <a:t>de</a:t>
            </a:r>
            <a:r>
              <a:rPr sz="2200" spc="-75" dirty="0">
                <a:latin typeface="Calibri"/>
                <a:cs typeface="Calibri"/>
              </a:rPr>
              <a:t> </a:t>
            </a:r>
            <a:r>
              <a:rPr sz="2200" spc="-10" dirty="0">
                <a:latin typeface="Calibri"/>
                <a:cs typeface="Calibri"/>
              </a:rPr>
              <a:t>qualité </a:t>
            </a:r>
            <a:r>
              <a:rPr sz="2200" dirty="0">
                <a:latin typeface="Calibri"/>
                <a:cs typeface="Calibri"/>
              </a:rPr>
              <a:t>tel</a:t>
            </a:r>
            <a:r>
              <a:rPr sz="2200" spc="-30" dirty="0">
                <a:latin typeface="Calibri"/>
                <a:cs typeface="Calibri"/>
              </a:rPr>
              <a:t> </a:t>
            </a:r>
            <a:r>
              <a:rPr sz="2200" dirty="0">
                <a:latin typeface="Calibri"/>
                <a:cs typeface="Calibri"/>
              </a:rPr>
              <a:t>que</a:t>
            </a:r>
            <a:r>
              <a:rPr sz="2200" spc="-30" dirty="0">
                <a:latin typeface="Calibri"/>
                <a:cs typeface="Calibri"/>
              </a:rPr>
              <a:t> </a:t>
            </a:r>
            <a:r>
              <a:rPr sz="2200" dirty="0">
                <a:latin typeface="Calibri"/>
                <a:cs typeface="Calibri"/>
              </a:rPr>
              <a:t>les</a:t>
            </a:r>
            <a:r>
              <a:rPr sz="2200" spc="-25" dirty="0">
                <a:latin typeface="Calibri"/>
                <a:cs typeface="Calibri"/>
              </a:rPr>
              <a:t> </a:t>
            </a:r>
            <a:r>
              <a:rPr sz="2200" dirty="0">
                <a:latin typeface="Calibri"/>
                <a:cs typeface="Calibri"/>
              </a:rPr>
              <a:t>hôtels</a:t>
            </a:r>
            <a:r>
              <a:rPr sz="2200" spc="-15" dirty="0">
                <a:latin typeface="Calibri"/>
                <a:cs typeface="Calibri"/>
              </a:rPr>
              <a:t> </a:t>
            </a:r>
            <a:r>
              <a:rPr sz="2200" dirty="0">
                <a:latin typeface="Calibri"/>
                <a:cs typeface="Calibri"/>
              </a:rPr>
              <a:t>3</a:t>
            </a:r>
            <a:r>
              <a:rPr sz="2200" spc="-25" dirty="0">
                <a:latin typeface="Calibri"/>
                <a:cs typeface="Calibri"/>
              </a:rPr>
              <a:t> </a:t>
            </a:r>
            <a:r>
              <a:rPr sz="2200" dirty="0">
                <a:latin typeface="Calibri"/>
                <a:cs typeface="Calibri"/>
              </a:rPr>
              <a:t>et</a:t>
            </a:r>
            <a:r>
              <a:rPr sz="2200" spc="-20" dirty="0">
                <a:latin typeface="Calibri"/>
                <a:cs typeface="Calibri"/>
              </a:rPr>
              <a:t> </a:t>
            </a:r>
            <a:r>
              <a:rPr sz="2200" dirty="0">
                <a:latin typeface="Calibri"/>
                <a:cs typeface="Calibri"/>
              </a:rPr>
              <a:t>2</a:t>
            </a:r>
            <a:r>
              <a:rPr sz="2200" spc="-35" dirty="0">
                <a:latin typeface="Calibri"/>
                <a:cs typeface="Calibri"/>
              </a:rPr>
              <a:t> </a:t>
            </a:r>
            <a:r>
              <a:rPr sz="2200" spc="-10" dirty="0">
                <a:latin typeface="Calibri"/>
                <a:cs typeface="Calibri"/>
              </a:rPr>
              <a:t>étoiles</a:t>
            </a:r>
            <a:endParaRPr sz="2200">
              <a:latin typeface="Calibri"/>
              <a:cs typeface="Calibri"/>
            </a:endParaRPr>
          </a:p>
          <a:p>
            <a:pPr marL="210185" marR="963294" indent="-172720">
              <a:lnSpc>
                <a:spcPts val="2110"/>
              </a:lnSpc>
              <a:spcBef>
                <a:spcPts val="785"/>
              </a:spcBef>
              <a:buFont typeface="Arial"/>
              <a:buChar char="•"/>
              <a:tabLst>
                <a:tab pos="210185" algn="l"/>
              </a:tabLst>
            </a:pPr>
            <a:r>
              <a:rPr sz="2200" dirty="0">
                <a:latin typeface="Calibri"/>
                <a:cs typeface="Calibri"/>
              </a:rPr>
              <a:t>Dschang</a:t>
            </a:r>
            <a:r>
              <a:rPr sz="2200" spc="-45" dirty="0">
                <a:latin typeface="Calibri"/>
                <a:cs typeface="Calibri"/>
              </a:rPr>
              <a:t> </a:t>
            </a:r>
            <a:r>
              <a:rPr sz="2200" dirty="0">
                <a:latin typeface="Calibri"/>
                <a:cs typeface="Calibri"/>
              </a:rPr>
              <a:t>est</a:t>
            </a:r>
            <a:r>
              <a:rPr sz="2200" spc="-40" dirty="0">
                <a:latin typeface="Calibri"/>
                <a:cs typeface="Calibri"/>
              </a:rPr>
              <a:t> </a:t>
            </a:r>
            <a:r>
              <a:rPr sz="2200" dirty="0">
                <a:latin typeface="Calibri"/>
                <a:cs typeface="Calibri"/>
              </a:rPr>
              <a:t>au</a:t>
            </a:r>
            <a:r>
              <a:rPr sz="2200" spc="-40" dirty="0">
                <a:latin typeface="Calibri"/>
                <a:cs typeface="Calibri"/>
              </a:rPr>
              <a:t> </a:t>
            </a:r>
            <a:r>
              <a:rPr sz="2200" dirty="0">
                <a:latin typeface="Calibri"/>
                <a:cs typeface="Calibri"/>
              </a:rPr>
              <a:t>cœur</a:t>
            </a:r>
            <a:r>
              <a:rPr sz="2200" spc="-20" dirty="0">
                <a:latin typeface="Calibri"/>
                <a:cs typeface="Calibri"/>
              </a:rPr>
              <a:t> </a:t>
            </a:r>
            <a:r>
              <a:rPr sz="2200" dirty="0">
                <a:latin typeface="Calibri"/>
                <a:cs typeface="Calibri"/>
              </a:rPr>
              <a:t>des</a:t>
            </a:r>
            <a:r>
              <a:rPr sz="2200" spc="-30" dirty="0">
                <a:latin typeface="Calibri"/>
                <a:cs typeface="Calibri"/>
              </a:rPr>
              <a:t> </a:t>
            </a:r>
            <a:r>
              <a:rPr sz="2200" spc="-10" dirty="0">
                <a:latin typeface="Calibri"/>
                <a:cs typeface="Calibri"/>
              </a:rPr>
              <a:t>circuits </a:t>
            </a:r>
            <a:r>
              <a:rPr sz="2200" dirty="0">
                <a:latin typeface="Calibri"/>
                <a:cs typeface="Calibri"/>
              </a:rPr>
              <a:t>touristiques</a:t>
            </a:r>
            <a:r>
              <a:rPr sz="2200" spc="-55" dirty="0">
                <a:latin typeface="Calibri"/>
                <a:cs typeface="Calibri"/>
              </a:rPr>
              <a:t> </a:t>
            </a:r>
            <a:r>
              <a:rPr sz="2200" dirty="0">
                <a:latin typeface="Calibri"/>
                <a:cs typeface="Calibri"/>
              </a:rPr>
              <a:t>de</a:t>
            </a:r>
            <a:r>
              <a:rPr sz="2200" spc="-40" dirty="0">
                <a:latin typeface="Calibri"/>
                <a:cs typeface="Calibri"/>
              </a:rPr>
              <a:t> </a:t>
            </a:r>
            <a:r>
              <a:rPr sz="2200" dirty="0">
                <a:latin typeface="Calibri"/>
                <a:cs typeface="Calibri"/>
              </a:rPr>
              <a:t>la</a:t>
            </a:r>
            <a:r>
              <a:rPr sz="2200" spc="-65" dirty="0">
                <a:latin typeface="Calibri"/>
                <a:cs typeface="Calibri"/>
              </a:rPr>
              <a:t> </a:t>
            </a:r>
            <a:r>
              <a:rPr sz="2200" dirty="0">
                <a:latin typeface="Calibri"/>
                <a:cs typeface="Calibri"/>
              </a:rPr>
              <a:t>région</a:t>
            </a:r>
            <a:r>
              <a:rPr sz="2200" spc="-50" dirty="0">
                <a:latin typeface="Calibri"/>
                <a:cs typeface="Calibri"/>
              </a:rPr>
              <a:t> </a:t>
            </a:r>
            <a:r>
              <a:rPr sz="2200" dirty="0">
                <a:latin typeface="Calibri"/>
                <a:cs typeface="Calibri"/>
              </a:rPr>
              <a:t>et</a:t>
            </a:r>
            <a:r>
              <a:rPr sz="2200" spc="-40" dirty="0">
                <a:latin typeface="Calibri"/>
                <a:cs typeface="Calibri"/>
              </a:rPr>
              <a:t> </a:t>
            </a:r>
            <a:r>
              <a:rPr sz="2200" spc="-10" dirty="0">
                <a:latin typeface="Calibri"/>
                <a:cs typeface="Calibri"/>
              </a:rPr>
              <a:t>d’autres </a:t>
            </a:r>
            <a:r>
              <a:rPr sz="2200" dirty="0">
                <a:latin typeface="Calibri"/>
                <a:cs typeface="Calibri"/>
              </a:rPr>
              <a:t>concepts</a:t>
            </a:r>
            <a:r>
              <a:rPr sz="2200" spc="-30" dirty="0">
                <a:latin typeface="Calibri"/>
                <a:cs typeface="Calibri"/>
              </a:rPr>
              <a:t> </a:t>
            </a:r>
            <a:r>
              <a:rPr sz="2200" dirty="0">
                <a:latin typeface="Calibri"/>
                <a:cs typeface="Calibri"/>
              </a:rPr>
              <a:t>tels</a:t>
            </a:r>
            <a:r>
              <a:rPr sz="2200" spc="-40" dirty="0">
                <a:latin typeface="Calibri"/>
                <a:cs typeface="Calibri"/>
              </a:rPr>
              <a:t> </a:t>
            </a:r>
            <a:r>
              <a:rPr sz="2200" dirty="0">
                <a:latin typeface="Calibri"/>
                <a:cs typeface="Calibri"/>
              </a:rPr>
              <a:t>que</a:t>
            </a:r>
            <a:r>
              <a:rPr sz="2200" spc="-45" dirty="0">
                <a:latin typeface="Calibri"/>
                <a:cs typeface="Calibri"/>
              </a:rPr>
              <a:t> </a:t>
            </a:r>
            <a:r>
              <a:rPr sz="2200" dirty="0">
                <a:latin typeface="Calibri"/>
                <a:cs typeface="Calibri"/>
              </a:rPr>
              <a:t>«</a:t>
            </a:r>
            <a:r>
              <a:rPr sz="2200" spc="-40" dirty="0">
                <a:latin typeface="Calibri"/>
                <a:cs typeface="Calibri"/>
              </a:rPr>
              <a:t> </a:t>
            </a:r>
            <a:r>
              <a:rPr sz="2200" dirty="0">
                <a:latin typeface="Calibri"/>
                <a:cs typeface="Calibri"/>
              </a:rPr>
              <a:t>La</a:t>
            </a:r>
            <a:r>
              <a:rPr sz="2200" spc="-45" dirty="0">
                <a:latin typeface="Calibri"/>
                <a:cs typeface="Calibri"/>
              </a:rPr>
              <a:t> </a:t>
            </a:r>
            <a:r>
              <a:rPr sz="2200" dirty="0">
                <a:latin typeface="Calibri"/>
                <a:cs typeface="Calibri"/>
              </a:rPr>
              <a:t>route</a:t>
            </a:r>
            <a:r>
              <a:rPr sz="2200" spc="-40" dirty="0">
                <a:latin typeface="Calibri"/>
                <a:cs typeface="Calibri"/>
              </a:rPr>
              <a:t> </a:t>
            </a:r>
            <a:r>
              <a:rPr sz="2200" spc="-25" dirty="0">
                <a:latin typeface="Calibri"/>
                <a:cs typeface="Calibri"/>
              </a:rPr>
              <a:t>des</a:t>
            </a:r>
            <a:endParaRPr sz="2200">
              <a:latin typeface="Calibri"/>
              <a:cs typeface="Calibri"/>
            </a:endParaRPr>
          </a:p>
          <a:p>
            <a:pPr marL="210185" marR="30480">
              <a:lnSpc>
                <a:spcPts val="2110"/>
              </a:lnSpc>
              <a:spcBef>
                <a:spcPts val="10"/>
              </a:spcBef>
            </a:pPr>
            <a:r>
              <a:rPr sz="2200" spc="-10" dirty="0">
                <a:latin typeface="Calibri"/>
                <a:cs typeface="Calibri"/>
              </a:rPr>
              <a:t>Chefferies»,</a:t>
            </a:r>
            <a:r>
              <a:rPr sz="2200" spc="-5" dirty="0">
                <a:latin typeface="Calibri"/>
                <a:cs typeface="Calibri"/>
              </a:rPr>
              <a:t> </a:t>
            </a:r>
            <a:r>
              <a:rPr sz="2200" dirty="0">
                <a:latin typeface="Calibri"/>
                <a:cs typeface="Calibri"/>
              </a:rPr>
              <a:t>«</a:t>
            </a:r>
            <a:r>
              <a:rPr sz="2200" spc="-45" dirty="0">
                <a:latin typeface="Calibri"/>
                <a:cs typeface="Calibri"/>
              </a:rPr>
              <a:t> </a:t>
            </a:r>
            <a:r>
              <a:rPr sz="2200" dirty="0">
                <a:latin typeface="Calibri"/>
                <a:cs typeface="Calibri"/>
              </a:rPr>
              <a:t>La</a:t>
            </a:r>
            <a:r>
              <a:rPr sz="2200" spc="-40" dirty="0">
                <a:latin typeface="Calibri"/>
                <a:cs typeface="Calibri"/>
              </a:rPr>
              <a:t> </a:t>
            </a:r>
            <a:r>
              <a:rPr sz="2200" dirty="0">
                <a:latin typeface="Calibri"/>
                <a:cs typeface="Calibri"/>
              </a:rPr>
              <a:t>route</a:t>
            </a:r>
            <a:r>
              <a:rPr sz="2200" spc="-40" dirty="0">
                <a:latin typeface="Calibri"/>
                <a:cs typeface="Calibri"/>
              </a:rPr>
              <a:t> </a:t>
            </a:r>
            <a:r>
              <a:rPr sz="2200" dirty="0">
                <a:latin typeface="Calibri"/>
                <a:cs typeface="Calibri"/>
              </a:rPr>
              <a:t>du</a:t>
            </a:r>
            <a:r>
              <a:rPr sz="2200" spc="-35" dirty="0">
                <a:latin typeface="Calibri"/>
                <a:cs typeface="Calibri"/>
              </a:rPr>
              <a:t> </a:t>
            </a:r>
            <a:r>
              <a:rPr sz="2200" dirty="0">
                <a:latin typeface="Calibri"/>
                <a:cs typeface="Calibri"/>
              </a:rPr>
              <a:t>Café</a:t>
            </a:r>
            <a:r>
              <a:rPr sz="2200" spc="-40" dirty="0">
                <a:latin typeface="Calibri"/>
                <a:cs typeface="Calibri"/>
              </a:rPr>
              <a:t> </a:t>
            </a:r>
            <a:r>
              <a:rPr sz="2200" dirty="0">
                <a:latin typeface="Calibri"/>
                <a:cs typeface="Calibri"/>
              </a:rPr>
              <a:t>»,</a:t>
            </a:r>
            <a:r>
              <a:rPr sz="2200" spc="-40" dirty="0">
                <a:latin typeface="Calibri"/>
                <a:cs typeface="Calibri"/>
              </a:rPr>
              <a:t> </a:t>
            </a:r>
            <a:r>
              <a:rPr sz="2200" dirty="0">
                <a:latin typeface="Calibri"/>
                <a:cs typeface="Calibri"/>
              </a:rPr>
              <a:t>«</a:t>
            </a:r>
            <a:r>
              <a:rPr sz="2200" spc="-30" dirty="0">
                <a:latin typeface="Calibri"/>
                <a:cs typeface="Calibri"/>
              </a:rPr>
              <a:t> </a:t>
            </a:r>
            <a:r>
              <a:rPr sz="2200" dirty="0">
                <a:latin typeface="Calibri"/>
                <a:cs typeface="Calibri"/>
              </a:rPr>
              <a:t>la</a:t>
            </a:r>
            <a:r>
              <a:rPr sz="2200" spc="-40" dirty="0">
                <a:latin typeface="Calibri"/>
                <a:cs typeface="Calibri"/>
              </a:rPr>
              <a:t> </a:t>
            </a:r>
            <a:r>
              <a:rPr sz="2200" spc="-10" dirty="0">
                <a:latin typeface="Calibri"/>
                <a:cs typeface="Calibri"/>
              </a:rPr>
              <a:t>Route </a:t>
            </a:r>
            <a:r>
              <a:rPr sz="2200" dirty="0">
                <a:latin typeface="Calibri"/>
                <a:cs typeface="Calibri"/>
              </a:rPr>
              <a:t>des</a:t>
            </a:r>
            <a:r>
              <a:rPr sz="2200" spc="-35" dirty="0">
                <a:latin typeface="Calibri"/>
                <a:cs typeface="Calibri"/>
              </a:rPr>
              <a:t> </a:t>
            </a:r>
            <a:r>
              <a:rPr sz="2200" dirty="0">
                <a:latin typeface="Calibri"/>
                <a:cs typeface="Calibri"/>
              </a:rPr>
              <a:t>chutes</a:t>
            </a:r>
            <a:r>
              <a:rPr sz="2200" spc="-30" dirty="0">
                <a:latin typeface="Calibri"/>
                <a:cs typeface="Calibri"/>
              </a:rPr>
              <a:t> </a:t>
            </a:r>
            <a:r>
              <a:rPr sz="2200" dirty="0">
                <a:latin typeface="Calibri"/>
                <a:cs typeface="Calibri"/>
              </a:rPr>
              <a:t>»,</a:t>
            </a:r>
            <a:r>
              <a:rPr sz="2200" spc="-25" dirty="0">
                <a:latin typeface="Calibri"/>
                <a:cs typeface="Calibri"/>
              </a:rPr>
              <a:t> </a:t>
            </a:r>
            <a:r>
              <a:rPr sz="2200" dirty="0">
                <a:latin typeface="Calibri"/>
                <a:cs typeface="Calibri"/>
              </a:rPr>
              <a:t>«</a:t>
            </a:r>
            <a:r>
              <a:rPr sz="2200" spc="-40" dirty="0">
                <a:latin typeface="Calibri"/>
                <a:cs typeface="Calibri"/>
              </a:rPr>
              <a:t> </a:t>
            </a:r>
            <a:r>
              <a:rPr sz="2200" dirty="0">
                <a:latin typeface="Calibri"/>
                <a:cs typeface="Calibri"/>
              </a:rPr>
              <a:t>La</a:t>
            </a:r>
            <a:r>
              <a:rPr sz="2200" spc="-35" dirty="0">
                <a:latin typeface="Calibri"/>
                <a:cs typeface="Calibri"/>
              </a:rPr>
              <a:t> </a:t>
            </a:r>
            <a:r>
              <a:rPr sz="2200" dirty="0">
                <a:latin typeface="Calibri"/>
                <a:cs typeface="Calibri"/>
              </a:rPr>
              <a:t>route</a:t>
            </a:r>
            <a:r>
              <a:rPr sz="2200" spc="-25" dirty="0">
                <a:latin typeface="Calibri"/>
                <a:cs typeface="Calibri"/>
              </a:rPr>
              <a:t> </a:t>
            </a:r>
            <a:r>
              <a:rPr sz="2200" dirty="0">
                <a:latin typeface="Calibri"/>
                <a:cs typeface="Calibri"/>
              </a:rPr>
              <a:t>des</a:t>
            </a:r>
            <a:r>
              <a:rPr sz="2200" spc="-30" dirty="0">
                <a:latin typeface="Calibri"/>
                <a:cs typeface="Calibri"/>
              </a:rPr>
              <a:t> </a:t>
            </a:r>
            <a:r>
              <a:rPr sz="2200" dirty="0">
                <a:latin typeface="Calibri"/>
                <a:cs typeface="Calibri"/>
              </a:rPr>
              <a:t>artisans</a:t>
            </a:r>
            <a:r>
              <a:rPr sz="2200" spc="-45" dirty="0">
                <a:latin typeface="Calibri"/>
                <a:cs typeface="Calibri"/>
              </a:rPr>
              <a:t> </a:t>
            </a:r>
            <a:r>
              <a:rPr sz="2200" spc="-50" dirty="0">
                <a:latin typeface="Calibri"/>
                <a:cs typeface="Calibri"/>
              </a:rPr>
              <a:t>»</a:t>
            </a:r>
            <a:endParaRPr sz="2200">
              <a:latin typeface="Calibri"/>
              <a:cs typeface="Calibri"/>
            </a:endParaRPr>
          </a:p>
        </p:txBody>
      </p:sp>
      <p:sp>
        <p:nvSpPr>
          <p:cNvPr id="6" name="object 6"/>
          <p:cNvSpPr txBox="1"/>
          <p:nvPr/>
        </p:nvSpPr>
        <p:spPr>
          <a:xfrm>
            <a:off x="8264397" y="6040932"/>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404040"/>
                </a:solidFill>
                <a:latin typeface="Calibri"/>
                <a:cs typeface="Calibri"/>
              </a:rPr>
              <a:t>5</a:t>
            </a:r>
            <a:endParaRPr sz="900">
              <a:latin typeface="Calibri"/>
              <a:cs typeface="Calibri"/>
            </a:endParaRPr>
          </a:p>
        </p:txBody>
      </p:sp>
      <p:pic>
        <p:nvPicPr>
          <p:cNvPr id="7" name="object 7"/>
          <p:cNvPicPr/>
          <p:nvPr/>
        </p:nvPicPr>
        <p:blipFill>
          <a:blip r:embed="rId3" cstate="print"/>
          <a:stretch>
            <a:fillRect/>
          </a:stretch>
        </p:blipFill>
        <p:spPr>
          <a:xfrm>
            <a:off x="7636764" y="5309615"/>
            <a:ext cx="647700" cy="784859"/>
          </a:xfrm>
          <a:prstGeom prst="rect">
            <a:avLst/>
          </a:prstGeom>
        </p:spPr>
      </p:pic>
      <p:sp>
        <p:nvSpPr>
          <p:cNvPr id="8" name="object 8"/>
          <p:cNvSpPr txBox="1">
            <a:spLocks noGrp="1"/>
          </p:cNvSpPr>
          <p:nvPr>
            <p:ph type="title"/>
          </p:nvPr>
        </p:nvSpPr>
        <p:spPr>
          <a:xfrm>
            <a:off x="1097991" y="132029"/>
            <a:ext cx="3299460" cy="848994"/>
          </a:xfrm>
          <a:prstGeom prst="rect">
            <a:avLst/>
          </a:prstGeom>
        </p:spPr>
        <p:txBody>
          <a:bodyPr vert="horz" wrap="square" lIns="0" tIns="12700" rIns="0" bIns="0" rtlCol="0">
            <a:spAutoFit/>
          </a:bodyPr>
          <a:lstStyle/>
          <a:p>
            <a:pPr marL="12700">
              <a:lnSpc>
                <a:spcPct val="100000"/>
              </a:lnSpc>
              <a:spcBef>
                <a:spcPts val="100"/>
              </a:spcBef>
            </a:pPr>
            <a:r>
              <a:rPr sz="5400" spc="-10" dirty="0">
                <a:solidFill>
                  <a:srgbClr val="C00000"/>
                </a:solidFill>
              </a:rPr>
              <a:t>DSCHANG:</a:t>
            </a:r>
            <a:endParaRPr sz="5400"/>
          </a:p>
        </p:txBody>
      </p:sp>
      <p:sp>
        <p:nvSpPr>
          <p:cNvPr id="9" name="object 9"/>
          <p:cNvSpPr txBox="1"/>
          <p:nvPr/>
        </p:nvSpPr>
        <p:spPr>
          <a:xfrm>
            <a:off x="280822" y="929081"/>
            <a:ext cx="5005070" cy="1820545"/>
          </a:xfrm>
          <a:prstGeom prst="rect">
            <a:avLst/>
          </a:prstGeom>
        </p:spPr>
        <p:txBody>
          <a:bodyPr vert="horz" wrap="square" lIns="0" tIns="12700" rIns="0" bIns="0" rtlCol="0">
            <a:spAutoFit/>
          </a:bodyPr>
          <a:lstStyle/>
          <a:p>
            <a:pPr marR="64135" algn="ctr">
              <a:lnSpc>
                <a:spcPts val="2740"/>
              </a:lnSpc>
              <a:spcBef>
                <a:spcPts val="100"/>
              </a:spcBef>
            </a:pPr>
            <a:r>
              <a:rPr sz="2400" b="1" dirty="0">
                <a:solidFill>
                  <a:srgbClr val="404040"/>
                </a:solidFill>
                <a:latin typeface="Cambria"/>
                <a:cs typeface="Cambria"/>
              </a:rPr>
              <a:t>VILLE</a:t>
            </a:r>
            <a:r>
              <a:rPr sz="2400" b="1" spc="-55" dirty="0">
                <a:solidFill>
                  <a:srgbClr val="404040"/>
                </a:solidFill>
                <a:latin typeface="Cambria"/>
                <a:cs typeface="Cambria"/>
              </a:rPr>
              <a:t> </a:t>
            </a:r>
            <a:r>
              <a:rPr sz="2400" b="1" spc="-20" dirty="0">
                <a:solidFill>
                  <a:srgbClr val="404040"/>
                </a:solidFill>
                <a:latin typeface="Cambria"/>
                <a:cs typeface="Cambria"/>
              </a:rPr>
              <a:t>HISTORIQUE,</a:t>
            </a:r>
            <a:r>
              <a:rPr sz="2400" b="1" spc="-35" dirty="0">
                <a:solidFill>
                  <a:srgbClr val="404040"/>
                </a:solidFill>
                <a:latin typeface="Cambria"/>
                <a:cs typeface="Cambria"/>
              </a:rPr>
              <a:t> </a:t>
            </a:r>
            <a:r>
              <a:rPr sz="2400" b="1" spc="-10" dirty="0">
                <a:solidFill>
                  <a:srgbClr val="404040"/>
                </a:solidFill>
                <a:latin typeface="Cambria"/>
                <a:cs typeface="Cambria"/>
              </a:rPr>
              <a:t>TOURISTIQUE</a:t>
            </a:r>
            <a:endParaRPr sz="2400">
              <a:latin typeface="Cambria"/>
              <a:cs typeface="Cambria"/>
            </a:endParaRPr>
          </a:p>
          <a:p>
            <a:pPr marR="64135" algn="ctr">
              <a:lnSpc>
                <a:spcPts val="2575"/>
              </a:lnSpc>
            </a:pPr>
            <a:r>
              <a:rPr sz="2400" b="1" dirty="0">
                <a:solidFill>
                  <a:srgbClr val="404040"/>
                </a:solidFill>
                <a:latin typeface="Cambria"/>
                <a:cs typeface="Cambria"/>
              </a:rPr>
              <a:t>ET</a:t>
            </a:r>
            <a:r>
              <a:rPr sz="2400" b="1" spc="-45" dirty="0">
                <a:solidFill>
                  <a:srgbClr val="404040"/>
                </a:solidFill>
                <a:latin typeface="Cambria"/>
                <a:cs typeface="Cambria"/>
              </a:rPr>
              <a:t> </a:t>
            </a:r>
            <a:r>
              <a:rPr sz="2400" b="1" spc="-10" dirty="0">
                <a:solidFill>
                  <a:srgbClr val="404040"/>
                </a:solidFill>
                <a:latin typeface="Cambria"/>
                <a:cs typeface="Cambria"/>
              </a:rPr>
              <a:t>UNIVERSITAIRE</a:t>
            </a:r>
            <a:endParaRPr sz="2400">
              <a:latin typeface="Cambria"/>
              <a:cs typeface="Cambria"/>
            </a:endParaRPr>
          </a:p>
          <a:p>
            <a:pPr marL="184785" marR="5080" indent="-172720">
              <a:lnSpc>
                <a:spcPct val="80000"/>
              </a:lnSpc>
              <a:spcBef>
                <a:spcPts val="370"/>
              </a:spcBef>
              <a:buFont typeface="Arial"/>
              <a:buChar char="•"/>
              <a:tabLst>
                <a:tab pos="184785" algn="l"/>
              </a:tabLst>
            </a:pPr>
            <a:r>
              <a:rPr sz="2200" dirty="0">
                <a:latin typeface="Calibri"/>
                <a:cs typeface="Calibri"/>
              </a:rPr>
              <a:t>Sites</a:t>
            </a:r>
            <a:r>
              <a:rPr sz="2200" spc="-60" dirty="0">
                <a:latin typeface="Calibri"/>
                <a:cs typeface="Calibri"/>
              </a:rPr>
              <a:t> </a:t>
            </a:r>
            <a:r>
              <a:rPr sz="2200" dirty="0">
                <a:latin typeface="Calibri"/>
                <a:cs typeface="Calibri"/>
              </a:rPr>
              <a:t>touristiques</a:t>
            </a:r>
            <a:r>
              <a:rPr sz="2200" spc="-80" dirty="0">
                <a:latin typeface="Calibri"/>
                <a:cs typeface="Calibri"/>
              </a:rPr>
              <a:t> </a:t>
            </a:r>
            <a:r>
              <a:rPr sz="2200" dirty="0">
                <a:latin typeface="Calibri"/>
                <a:cs typeface="Calibri"/>
              </a:rPr>
              <a:t>de</a:t>
            </a:r>
            <a:r>
              <a:rPr sz="2200" spc="-80" dirty="0">
                <a:latin typeface="Calibri"/>
                <a:cs typeface="Calibri"/>
              </a:rPr>
              <a:t> </a:t>
            </a:r>
            <a:r>
              <a:rPr sz="2200" dirty="0">
                <a:latin typeface="Calibri"/>
                <a:cs typeface="Calibri"/>
              </a:rPr>
              <a:t>grande</a:t>
            </a:r>
            <a:r>
              <a:rPr sz="2200" spc="-70" dirty="0">
                <a:latin typeface="Calibri"/>
                <a:cs typeface="Calibri"/>
              </a:rPr>
              <a:t> </a:t>
            </a:r>
            <a:r>
              <a:rPr sz="2200" dirty="0">
                <a:latin typeface="Calibri"/>
                <a:cs typeface="Calibri"/>
              </a:rPr>
              <a:t>renommée</a:t>
            </a:r>
            <a:r>
              <a:rPr sz="2200" spc="-55" dirty="0">
                <a:latin typeface="Calibri"/>
                <a:cs typeface="Calibri"/>
              </a:rPr>
              <a:t> </a:t>
            </a:r>
            <a:r>
              <a:rPr sz="2200" spc="-50" dirty="0">
                <a:latin typeface="Calibri"/>
                <a:cs typeface="Calibri"/>
              </a:rPr>
              <a:t>: </a:t>
            </a:r>
            <a:r>
              <a:rPr sz="2200" dirty="0">
                <a:latin typeface="Calibri"/>
                <a:cs typeface="Calibri"/>
              </a:rPr>
              <a:t>Musée</a:t>
            </a:r>
            <a:r>
              <a:rPr sz="2200" spc="-50" dirty="0">
                <a:latin typeface="Calibri"/>
                <a:cs typeface="Calibri"/>
              </a:rPr>
              <a:t> </a:t>
            </a:r>
            <a:r>
              <a:rPr sz="2200" dirty="0">
                <a:latin typeface="Calibri"/>
                <a:cs typeface="Calibri"/>
              </a:rPr>
              <a:t>des</a:t>
            </a:r>
            <a:r>
              <a:rPr sz="2200" spc="-60" dirty="0">
                <a:latin typeface="Calibri"/>
                <a:cs typeface="Calibri"/>
              </a:rPr>
              <a:t> </a:t>
            </a:r>
            <a:r>
              <a:rPr sz="2200" dirty="0">
                <a:latin typeface="Calibri"/>
                <a:cs typeface="Calibri"/>
              </a:rPr>
              <a:t>civilisations,</a:t>
            </a:r>
            <a:r>
              <a:rPr sz="2200" spc="-80" dirty="0">
                <a:latin typeface="Calibri"/>
                <a:cs typeface="Calibri"/>
              </a:rPr>
              <a:t> </a:t>
            </a:r>
            <a:r>
              <a:rPr sz="2200" dirty="0">
                <a:latin typeface="Calibri"/>
                <a:cs typeface="Calibri"/>
              </a:rPr>
              <a:t>Centre</a:t>
            </a:r>
            <a:r>
              <a:rPr sz="2200" spc="-50" dirty="0">
                <a:latin typeface="Calibri"/>
                <a:cs typeface="Calibri"/>
              </a:rPr>
              <a:t> </a:t>
            </a:r>
            <a:r>
              <a:rPr sz="2200" spc="-10" dirty="0">
                <a:latin typeface="Calibri"/>
                <a:cs typeface="Calibri"/>
              </a:rPr>
              <a:t>climatique, </a:t>
            </a:r>
            <a:r>
              <a:rPr sz="2200" dirty="0">
                <a:latin typeface="Calibri"/>
                <a:cs typeface="Calibri"/>
              </a:rPr>
              <a:t>Base</a:t>
            </a:r>
            <a:r>
              <a:rPr sz="2200" spc="-40" dirty="0">
                <a:latin typeface="Calibri"/>
                <a:cs typeface="Calibri"/>
              </a:rPr>
              <a:t> </a:t>
            </a:r>
            <a:r>
              <a:rPr sz="2200" dirty="0">
                <a:latin typeface="Calibri"/>
                <a:cs typeface="Calibri"/>
              </a:rPr>
              <a:t>nautique,</a:t>
            </a:r>
            <a:r>
              <a:rPr sz="2200" spc="-55" dirty="0">
                <a:latin typeface="Calibri"/>
                <a:cs typeface="Calibri"/>
              </a:rPr>
              <a:t> </a:t>
            </a:r>
            <a:r>
              <a:rPr sz="2200" dirty="0">
                <a:latin typeface="Calibri"/>
                <a:cs typeface="Calibri"/>
              </a:rPr>
              <a:t>chutes</a:t>
            </a:r>
            <a:r>
              <a:rPr sz="2200" spc="-40" dirty="0">
                <a:latin typeface="Calibri"/>
                <a:cs typeface="Calibri"/>
              </a:rPr>
              <a:t> </a:t>
            </a:r>
            <a:r>
              <a:rPr sz="2200" dirty="0">
                <a:latin typeface="Calibri"/>
                <a:cs typeface="Calibri"/>
              </a:rPr>
              <a:t>de</a:t>
            </a:r>
            <a:r>
              <a:rPr sz="2200" spc="-45" dirty="0">
                <a:latin typeface="Calibri"/>
                <a:cs typeface="Calibri"/>
              </a:rPr>
              <a:t> </a:t>
            </a:r>
            <a:r>
              <a:rPr sz="2200" spc="-25" dirty="0">
                <a:latin typeface="Calibri"/>
                <a:cs typeface="Calibri"/>
              </a:rPr>
              <a:t>Tsinkop,</a:t>
            </a:r>
            <a:r>
              <a:rPr sz="2200" spc="-40" dirty="0">
                <a:latin typeface="Calibri"/>
                <a:cs typeface="Calibri"/>
              </a:rPr>
              <a:t> </a:t>
            </a:r>
            <a:r>
              <a:rPr sz="2200" spc="-10" dirty="0">
                <a:latin typeface="Calibri"/>
                <a:cs typeface="Calibri"/>
              </a:rPr>
              <a:t>grottes </a:t>
            </a:r>
            <a:r>
              <a:rPr sz="2200" dirty="0">
                <a:latin typeface="Calibri"/>
                <a:cs typeface="Calibri"/>
              </a:rPr>
              <a:t>de</a:t>
            </a:r>
            <a:r>
              <a:rPr sz="2200" spc="-65" dirty="0">
                <a:latin typeface="Calibri"/>
                <a:cs typeface="Calibri"/>
              </a:rPr>
              <a:t> </a:t>
            </a:r>
            <a:r>
              <a:rPr sz="2200" dirty="0">
                <a:latin typeface="Calibri"/>
                <a:cs typeface="Calibri"/>
              </a:rPr>
              <a:t>Demvo</a:t>
            </a:r>
            <a:r>
              <a:rPr sz="2200" spc="-55" dirty="0">
                <a:latin typeface="Calibri"/>
                <a:cs typeface="Calibri"/>
              </a:rPr>
              <a:t> </a:t>
            </a:r>
            <a:r>
              <a:rPr sz="2200" spc="-20" dirty="0">
                <a:latin typeface="Calibri"/>
                <a:cs typeface="Calibri"/>
              </a:rPr>
              <a:t>etc.</a:t>
            </a:r>
            <a:endParaRPr sz="22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615940" y="97535"/>
            <a:ext cx="3526536" cy="6760464"/>
          </a:xfrm>
          <a:prstGeom prst="rect">
            <a:avLst/>
          </a:prstGeom>
        </p:spPr>
      </p:pic>
      <p:sp>
        <p:nvSpPr>
          <p:cNvPr id="3" name="object 3"/>
          <p:cNvSpPr txBox="1">
            <a:spLocks noGrp="1"/>
          </p:cNvSpPr>
          <p:nvPr>
            <p:ph type="title"/>
          </p:nvPr>
        </p:nvSpPr>
        <p:spPr>
          <a:xfrm>
            <a:off x="1097991" y="-72694"/>
            <a:ext cx="3299460" cy="848994"/>
          </a:xfrm>
          <a:prstGeom prst="rect">
            <a:avLst/>
          </a:prstGeom>
        </p:spPr>
        <p:txBody>
          <a:bodyPr vert="horz" wrap="square" lIns="0" tIns="12700" rIns="0" bIns="0" rtlCol="0">
            <a:spAutoFit/>
          </a:bodyPr>
          <a:lstStyle/>
          <a:p>
            <a:pPr marL="12700">
              <a:lnSpc>
                <a:spcPct val="100000"/>
              </a:lnSpc>
              <a:spcBef>
                <a:spcPts val="100"/>
              </a:spcBef>
            </a:pPr>
            <a:r>
              <a:rPr sz="5400" spc="-10" dirty="0">
                <a:solidFill>
                  <a:srgbClr val="C00000"/>
                </a:solidFill>
              </a:rPr>
              <a:t>DSCHANG:</a:t>
            </a:r>
            <a:endParaRPr sz="5400"/>
          </a:p>
        </p:txBody>
      </p:sp>
      <p:sp>
        <p:nvSpPr>
          <p:cNvPr id="4" name="object 4"/>
          <p:cNvSpPr txBox="1"/>
          <p:nvPr/>
        </p:nvSpPr>
        <p:spPr>
          <a:xfrm>
            <a:off x="8290052" y="5970828"/>
            <a:ext cx="89535" cy="177800"/>
          </a:xfrm>
          <a:prstGeom prst="rect">
            <a:avLst/>
          </a:prstGeom>
        </p:spPr>
        <p:txBody>
          <a:bodyPr vert="horz" wrap="square" lIns="0" tIns="12065" rIns="0" bIns="0" rtlCol="0">
            <a:spAutoFit/>
          </a:bodyPr>
          <a:lstStyle/>
          <a:p>
            <a:pPr marL="12700">
              <a:lnSpc>
                <a:spcPct val="100000"/>
              </a:lnSpc>
              <a:spcBef>
                <a:spcPts val="95"/>
              </a:spcBef>
            </a:pPr>
            <a:r>
              <a:rPr sz="1000" spc="-50" dirty="0">
                <a:solidFill>
                  <a:srgbClr val="404040"/>
                </a:solidFill>
                <a:latin typeface="Calibri"/>
                <a:cs typeface="Calibri"/>
              </a:rPr>
              <a:t>6</a:t>
            </a:r>
            <a:endParaRPr sz="1000">
              <a:latin typeface="Calibri"/>
              <a:cs typeface="Calibri"/>
            </a:endParaRPr>
          </a:p>
        </p:txBody>
      </p:sp>
      <p:pic>
        <p:nvPicPr>
          <p:cNvPr id="5" name="object 5"/>
          <p:cNvPicPr/>
          <p:nvPr/>
        </p:nvPicPr>
        <p:blipFill>
          <a:blip r:embed="rId3" cstate="print"/>
          <a:stretch>
            <a:fillRect/>
          </a:stretch>
        </p:blipFill>
        <p:spPr>
          <a:xfrm>
            <a:off x="7260335" y="64007"/>
            <a:ext cx="647700" cy="784860"/>
          </a:xfrm>
          <a:prstGeom prst="rect">
            <a:avLst/>
          </a:prstGeom>
        </p:spPr>
      </p:pic>
      <p:sp>
        <p:nvSpPr>
          <p:cNvPr id="6" name="object 6"/>
          <p:cNvSpPr txBox="1"/>
          <p:nvPr/>
        </p:nvSpPr>
        <p:spPr>
          <a:xfrm>
            <a:off x="66039" y="724915"/>
            <a:ext cx="6045835" cy="6112510"/>
          </a:xfrm>
          <a:prstGeom prst="rect">
            <a:avLst/>
          </a:prstGeom>
        </p:spPr>
        <p:txBody>
          <a:bodyPr vert="horz" wrap="square" lIns="0" tIns="53975" rIns="0" bIns="0" rtlCol="0">
            <a:spAutoFit/>
          </a:bodyPr>
          <a:lstStyle/>
          <a:p>
            <a:pPr marL="1364615" marR="976630" indent="-1065530">
              <a:lnSpc>
                <a:spcPts val="2590"/>
              </a:lnSpc>
              <a:spcBef>
                <a:spcPts val="425"/>
              </a:spcBef>
            </a:pPr>
            <a:r>
              <a:rPr sz="2400" b="1" dirty="0">
                <a:latin typeface="Cambria"/>
                <a:cs typeface="Cambria"/>
              </a:rPr>
              <a:t>VILLE</a:t>
            </a:r>
            <a:r>
              <a:rPr sz="2400" b="1" spc="-65" dirty="0">
                <a:latin typeface="Cambria"/>
                <a:cs typeface="Cambria"/>
              </a:rPr>
              <a:t> </a:t>
            </a:r>
            <a:r>
              <a:rPr sz="2400" b="1" spc="-20" dirty="0">
                <a:latin typeface="Cambria"/>
                <a:cs typeface="Cambria"/>
              </a:rPr>
              <a:t>HISTORIQUE,</a:t>
            </a:r>
            <a:r>
              <a:rPr sz="2400" b="1" spc="-35" dirty="0">
                <a:latin typeface="Cambria"/>
                <a:cs typeface="Cambria"/>
              </a:rPr>
              <a:t> </a:t>
            </a:r>
            <a:r>
              <a:rPr sz="2400" b="1" spc="-10" dirty="0">
                <a:latin typeface="Cambria"/>
                <a:cs typeface="Cambria"/>
              </a:rPr>
              <a:t>TOURISTIQUE </a:t>
            </a:r>
            <a:r>
              <a:rPr sz="2400" b="1" dirty="0">
                <a:latin typeface="Cambria"/>
                <a:cs typeface="Cambria"/>
              </a:rPr>
              <a:t>ET</a:t>
            </a:r>
            <a:r>
              <a:rPr sz="2400" b="1" spc="-45" dirty="0">
                <a:latin typeface="Cambria"/>
                <a:cs typeface="Cambria"/>
              </a:rPr>
              <a:t> </a:t>
            </a:r>
            <a:r>
              <a:rPr sz="2400" b="1" spc="-10" dirty="0">
                <a:latin typeface="Cambria"/>
                <a:cs typeface="Cambria"/>
              </a:rPr>
              <a:t>UNIVERSITAIRE</a:t>
            </a:r>
            <a:endParaRPr sz="2400">
              <a:latin typeface="Cambria"/>
              <a:cs typeface="Cambria"/>
            </a:endParaRPr>
          </a:p>
          <a:p>
            <a:pPr marL="254000" marR="616585" indent="-228600">
              <a:lnSpc>
                <a:spcPct val="120000"/>
              </a:lnSpc>
              <a:spcBef>
                <a:spcPts val="459"/>
              </a:spcBef>
              <a:buFont typeface="Arial"/>
              <a:buChar char="•"/>
              <a:tabLst>
                <a:tab pos="254000" algn="l"/>
              </a:tabLst>
            </a:pPr>
            <a:r>
              <a:rPr sz="1800" dirty="0">
                <a:latin typeface="Cambria"/>
                <a:cs typeface="Cambria"/>
              </a:rPr>
              <a:t>DSCHANG</a:t>
            </a:r>
            <a:r>
              <a:rPr sz="1800" spc="-45" dirty="0">
                <a:latin typeface="Cambria"/>
                <a:cs typeface="Cambria"/>
              </a:rPr>
              <a:t> </a:t>
            </a:r>
            <a:r>
              <a:rPr sz="1800" dirty="0">
                <a:latin typeface="Cambria"/>
                <a:cs typeface="Cambria"/>
              </a:rPr>
              <a:t>abrite</a:t>
            </a:r>
            <a:r>
              <a:rPr sz="1800" spc="-40" dirty="0">
                <a:latin typeface="Cambria"/>
                <a:cs typeface="Cambria"/>
              </a:rPr>
              <a:t> </a:t>
            </a:r>
            <a:r>
              <a:rPr sz="1800" dirty="0">
                <a:latin typeface="Cambria"/>
                <a:cs typeface="Cambria"/>
              </a:rPr>
              <a:t>depuis</a:t>
            </a:r>
            <a:r>
              <a:rPr sz="1800" spc="-45" dirty="0">
                <a:latin typeface="Cambria"/>
                <a:cs typeface="Cambria"/>
              </a:rPr>
              <a:t> </a:t>
            </a:r>
            <a:r>
              <a:rPr sz="1800" dirty="0">
                <a:latin typeface="Cambria"/>
                <a:cs typeface="Cambria"/>
              </a:rPr>
              <a:t>1993,</a:t>
            </a:r>
            <a:r>
              <a:rPr sz="1800" spc="-20" dirty="0">
                <a:latin typeface="Cambria"/>
                <a:cs typeface="Cambria"/>
              </a:rPr>
              <a:t> </a:t>
            </a:r>
            <a:r>
              <a:rPr sz="1800" b="1" dirty="0">
                <a:solidFill>
                  <a:srgbClr val="FF0000"/>
                </a:solidFill>
                <a:latin typeface="Cambria"/>
                <a:cs typeface="Cambria"/>
              </a:rPr>
              <a:t>une</a:t>
            </a:r>
            <a:r>
              <a:rPr sz="1800" b="1" spc="-60" dirty="0">
                <a:solidFill>
                  <a:srgbClr val="FF0000"/>
                </a:solidFill>
                <a:latin typeface="Cambria"/>
                <a:cs typeface="Cambria"/>
              </a:rPr>
              <a:t> </a:t>
            </a:r>
            <a:r>
              <a:rPr sz="1800" b="1" spc="-10" dirty="0">
                <a:solidFill>
                  <a:srgbClr val="FF0000"/>
                </a:solidFill>
                <a:latin typeface="Cambria"/>
                <a:cs typeface="Cambria"/>
              </a:rPr>
              <a:t>université </a:t>
            </a:r>
            <a:r>
              <a:rPr sz="1800" b="1" dirty="0">
                <a:solidFill>
                  <a:srgbClr val="FF0000"/>
                </a:solidFill>
                <a:latin typeface="Cambria"/>
                <a:cs typeface="Cambria"/>
              </a:rPr>
              <a:t>publique</a:t>
            </a:r>
            <a:r>
              <a:rPr sz="1800" b="1" spc="-70" dirty="0">
                <a:solidFill>
                  <a:srgbClr val="FF0000"/>
                </a:solidFill>
                <a:latin typeface="Cambria"/>
                <a:cs typeface="Cambria"/>
              </a:rPr>
              <a:t> </a:t>
            </a:r>
            <a:r>
              <a:rPr sz="1800" dirty="0">
                <a:latin typeface="Cambria"/>
                <a:cs typeface="Cambria"/>
              </a:rPr>
              <a:t>d’enseignement</a:t>
            </a:r>
            <a:r>
              <a:rPr sz="1800" spc="-45" dirty="0">
                <a:latin typeface="Cambria"/>
                <a:cs typeface="Cambria"/>
              </a:rPr>
              <a:t> </a:t>
            </a:r>
            <a:r>
              <a:rPr sz="1800" dirty="0">
                <a:latin typeface="Cambria"/>
                <a:cs typeface="Cambria"/>
              </a:rPr>
              <a:t>supérieur</a:t>
            </a:r>
            <a:r>
              <a:rPr sz="1800" spc="-25" dirty="0">
                <a:latin typeface="Cambria"/>
                <a:cs typeface="Cambria"/>
              </a:rPr>
              <a:t> </a:t>
            </a:r>
            <a:r>
              <a:rPr sz="1800" dirty="0">
                <a:latin typeface="Cambria"/>
                <a:cs typeface="Cambria"/>
              </a:rPr>
              <a:t>qui</a:t>
            </a:r>
            <a:r>
              <a:rPr sz="1800" spc="-30" dirty="0">
                <a:latin typeface="Cambria"/>
                <a:cs typeface="Cambria"/>
              </a:rPr>
              <a:t> </a:t>
            </a:r>
            <a:r>
              <a:rPr sz="1800" dirty="0">
                <a:latin typeface="Cambria"/>
                <a:cs typeface="Cambria"/>
              </a:rPr>
              <a:t>compte</a:t>
            </a:r>
            <a:r>
              <a:rPr sz="1800" spc="-55" dirty="0">
                <a:latin typeface="Cambria"/>
                <a:cs typeface="Cambria"/>
              </a:rPr>
              <a:t> </a:t>
            </a:r>
            <a:r>
              <a:rPr sz="1800" spc="-20" dirty="0">
                <a:latin typeface="Cambria"/>
                <a:cs typeface="Cambria"/>
              </a:rPr>
              <a:t>près </a:t>
            </a:r>
            <a:r>
              <a:rPr sz="1800" dirty="0">
                <a:latin typeface="Cambria"/>
                <a:cs typeface="Cambria"/>
              </a:rPr>
              <a:t>de</a:t>
            </a:r>
            <a:r>
              <a:rPr sz="1800" spc="-15" dirty="0">
                <a:latin typeface="Cambria"/>
                <a:cs typeface="Cambria"/>
              </a:rPr>
              <a:t> </a:t>
            </a:r>
            <a:r>
              <a:rPr sz="1800" dirty="0">
                <a:latin typeface="Cambria"/>
                <a:cs typeface="Cambria"/>
              </a:rPr>
              <a:t>30</a:t>
            </a:r>
            <a:r>
              <a:rPr sz="1800" spc="-15" dirty="0">
                <a:latin typeface="Cambria"/>
                <a:cs typeface="Cambria"/>
              </a:rPr>
              <a:t> </a:t>
            </a:r>
            <a:r>
              <a:rPr sz="1800" dirty="0">
                <a:latin typeface="Cambria"/>
                <a:cs typeface="Cambria"/>
              </a:rPr>
              <a:t>000</a:t>
            </a:r>
            <a:r>
              <a:rPr sz="1800" spc="-15" dirty="0">
                <a:latin typeface="Cambria"/>
                <a:cs typeface="Cambria"/>
              </a:rPr>
              <a:t> </a:t>
            </a:r>
            <a:r>
              <a:rPr sz="1800" dirty="0">
                <a:latin typeface="Cambria"/>
                <a:cs typeface="Cambria"/>
              </a:rPr>
              <a:t>étudiants</a:t>
            </a:r>
            <a:r>
              <a:rPr sz="1800" spc="-20" dirty="0">
                <a:latin typeface="Cambria"/>
                <a:cs typeface="Cambria"/>
              </a:rPr>
              <a:t> </a:t>
            </a:r>
            <a:r>
              <a:rPr sz="1800" dirty="0">
                <a:latin typeface="Cambria"/>
                <a:cs typeface="Cambria"/>
              </a:rPr>
              <a:t>chaque</a:t>
            </a:r>
            <a:r>
              <a:rPr sz="1800" spc="-15" dirty="0">
                <a:latin typeface="Cambria"/>
                <a:cs typeface="Cambria"/>
              </a:rPr>
              <a:t> </a:t>
            </a:r>
            <a:r>
              <a:rPr sz="1800" spc="-10" dirty="0">
                <a:latin typeface="Cambria"/>
                <a:cs typeface="Cambria"/>
              </a:rPr>
              <a:t>année</a:t>
            </a:r>
            <a:endParaRPr sz="1800">
              <a:latin typeface="Cambria"/>
              <a:cs typeface="Cambria"/>
            </a:endParaRPr>
          </a:p>
          <a:p>
            <a:pPr marL="254000" marR="824865" indent="-228600">
              <a:lnSpc>
                <a:spcPct val="120000"/>
              </a:lnSpc>
              <a:spcBef>
                <a:spcPts val="994"/>
              </a:spcBef>
              <a:buClr>
                <a:srgbClr val="000000"/>
              </a:buClr>
              <a:buFont typeface="Arial"/>
              <a:buChar char="•"/>
              <a:tabLst>
                <a:tab pos="254000" algn="l"/>
              </a:tabLst>
            </a:pPr>
            <a:r>
              <a:rPr sz="1800" b="1" dirty="0">
                <a:solidFill>
                  <a:srgbClr val="FF0000"/>
                </a:solidFill>
                <a:latin typeface="Cambria"/>
                <a:cs typeface="Cambria"/>
              </a:rPr>
              <a:t>400.000</a:t>
            </a:r>
            <a:r>
              <a:rPr sz="1800" b="1" spc="-65" dirty="0">
                <a:solidFill>
                  <a:srgbClr val="FF0000"/>
                </a:solidFill>
                <a:latin typeface="Cambria"/>
                <a:cs typeface="Cambria"/>
              </a:rPr>
              <a:t> </a:t>
            </a:r>
            <a:r>
              <a:rPr sz="1800" b="1" dirty="0">
                <a:solidFill>
                  <a:srgbClr val="FF0000"/>
                </a:solidFill>
                <a:latin typeface="Cambria"/>
                <a:cs typeface="Cambria"/>
              </a:rPr>
              <a:t>habitants</a:t>
            </a:r>
            <a:r>
              <a:rPr sz="1800" b="1" spc="-20" dirty="0">
                <a:solidFill>
                  <a:srgbClr val="FF0000"/>
                </a:solidFill>
                <a:latin typeface="Cambria"/>
                <a:cs typeface="Cambria"/>
              </a:rPr>
              <a:t> </a:t>
            </a:r>
            <a:r>
              <a:rPr sz="1800" spc="-10" dirty="0">
                <a:latin typeface="Cambria"/>
                <a:cs typeface="Cambria"/>
              </a:rPr>
              <a:t>environ</a:t>
            </a:r>
            <a:r>
              <a:rPr sz="1800" spc="-50" dirty="0">
                <a:latin typeface="Cambria"/>
                <a:cs typeface="Cambria"/>
              </a:rPr>
              <a:t> </a:t>
            </a:r>
            <a:r>
              <a:rPr sz="1800" dirty="0">
                <a:latin typeface="Cambria"/>
                <a:cs typeface="Cambria"/>
              </a:rPr>
              <a:t>pour</a:t>
            </a:r>
            <a:r>
              <a:rPr sz="1800" spc="-30" dirty="0">
                <a:latin typeface="Cambria"/>
                <a:cs typeface="Cambria"/>
              </a:rPr>
              <a:t> </a:t>
            </a:r>
            <a:r>
              <a:rPr sz="1800" dirty="0">
                <a:latin typeface="Cambria"/>
                <a:cs typeface="Cambria"/>
              </a:rPr>
              <a:t>une</a:t>
            </a:r>
            <a:r>
              <a:rPr sz="1800" spc="-25" dirty="0">
                <a:latin typeface="Cambria"/>
                <a:cs typeface="Cambria"/>
              </a:rPr>
              <a:t> </a:t>
            </a:r>
            <a:r>
              <a:rPr sz="1800" dirty="0">
                <a:latin typeface="Cambria"/>
                <a:cs typeface="Cambria"/>
              </a:rPr>
              <a:t>superficie</a:t>
            </a:r>
            <a:r>
              <a:rPr sz="1800" spc="-15" dirty="0">
                <a:latin typeface="Cambria"/>
                <a:cs typeface="Cambria"/>
              </a:rPr>
              <a:t> </a:t>
            </a:r>
            <a:r>
              <a:rPr sz="1800" spc="-25" dirty="0">
                <a:latin typeface="Cambria"/>
                <a:cs typeface="Cambria"/>
              </a:rPr>
              <a:t>de </a:t>
            </a:r>
            <a:r>
              <a:rPr sz="1800" spc="-10" dirty="0">
                <a:latin typeface="Cambria"/>
                <a:cs typeface="Cambria"/>
              </a:rPr>
              <a:t>267km²</a:t>
            </a:r>
            <a:endParaRPr sz="1800">
              <a:latin typeface="Cambria"/>
              <a:cs typeface="Cambria"/>
            </a:endParaRPr>
          </a:p>
          <a:p>
            <a:pPr marL="253365" indent="-227965">
              <a:lnSpc>
                <a:spcPct val="100000"/>
              </a:lnSpc>
              <a:spcBef>
                <a:spcPts val="1440"/>
              </a:spcBef>
              <a:buFont typeface="Arial"/>
              <a:buChar char="•"/>
              <a:tabLst>
                <a:tab pos="253365" algn="l"/>
              </a:tabLst>
            </a:pPr>
            <a:r>
              <a:rPr sz="1800" dirty="0">
                <a:latin typeface="Cambria"/>
                <a:cs typeface="Cambria"/>
              </a:rPr>
              <a:t>Dans</a:t>
            </a:r>
            <a:r>
              <a:rPr sz="1800" spc="-20" dirty="0">
                <a:latin typeface="Cambria"/>
                <a:cs typeface="Cambria"/>
              </a:rPr>
              <a:t> </a:t>
            </a:r>
            <a:r>
              <a:rPr sz="1800" dirty="0">
                <a:latin typeface="Cambria"/>
                <a:cs typeface="Cambria"/>
              </a:rPr>
              <a:t>son</a:t>
            </a:r>
            <a:r>
              <a:rPr sz="1800" spc="-20" dirty="0">
                <a:latin typeface="Cambria"/>
                <a:cs typeface="Cambria"/>
              </a:rPr>
              <a:t> </a:t>
            </a:r>
            <a:r>
              <a:rPr sz="1800" spc="-10" dirty="0">
                <a:latin typeface="Cambria"/>
                <a:cs typeface="Cambria"/>
              </a:rPr>
              <a:t>organigramme,</a:t>
            </a:r>
            <a:r>
              <a:rPr sz="1800" spc="-30" dirty="0">
                <a:latin typeface="Cambria"/>
                <a:cs typeface="Cambria"/>
              </a:rPr>
              <a:t> </a:t>
            </a:r>
            <a:r>
              <a:rPr sz="1800" dirty="0">
                <a:latin typeface="Cambria"/>
                <a:cs typeface="Cambria"/>
              </a:rPr>
              <a:t>les</a:t>
            </a:r>
            <a:r>
              <a:rPr sz="1800" spc="-15" dirty="0">
                <a:latin typeface="Cambria"/>
                <a:cs typeface="Cambria"/>
              </a:rPr>
              <a:t> </a:t>
            </a:r>
            <a:r>
              <a:rPr sz="1800" dirty="0">
                <a:latin typeface="Cambria"/>
                <a:cs typeface="Cambria"/>
              </a:rPr>
              <a:t>spécificités</a:t>
            </a:r>
            <a:r>
              <a:rPr sz="1800" spc="-30" dirty="0">
                <a:latin typeface="Cambria"/>
                <a:cs typeface="Cambria"/>
              </a:rPr>
              <a:t> </a:t>
            </a:r>
            <a:r>
              <a:rPr sz="1800" dirty="0">
                <a:latin typeface="Cambria"/>
                <a:cs typeface="Cambria"/>
              </a:rPr>
              <a:t>de</a:t>
            </a:r>
            <a:r>
              <a:rPr sz="1800" spc="-15" dirty="0">
                <a:latin typeface="Cambria"/>
                <a:cs typeface="Cambria"/>
              </a:rPr>
              <a:t> </a:t>
            </a:r>
            <a:r>
              <a:rPr sz="1800" spc="-25" dirty="0">
                <a:latin typeface="Cambria"/>
                <a:cs typeface="Cambria"/>
              </a:rPr>
              <a:t>la</a:t>
            </a:r>
            <a:endParaRPr sz="1800">
              <a:latin typeface="Cambria"/>
              <a:cs typeface="Cambria"/>
            </a:endParaRPr>
          </a:p>
          <a:p>
            <a:pPr marL="254000" marR="527050">
              <a:lnSpc>
                <a:spcPct val="120000"/>
              </a:lnSpc>
            </a:pPr>
            <a:r>
              <a:rPr sz="1800" dirty="0">
                <a:latin typeface="Cambria"/>
                <a:cs typeface="Cambria"/>
              </a:rPr>
              <a:t>municipalité</a:t>
            </a:r>
            <a:r>
              <a:rPr sz="1800" spc="-65" dirty="0">
                <a:latin typeface="Cambria"/>
                <a:cs typeface="Cambria"/>
              </a:rPr>
              <a:t> </a:t>
            </a:r>
            <a:r>
              <a:rPr sz="1800" dirty="0">
                <a:latin typeface="Cambria"/>
                <a:cs typeface="Cambria"/>
              </a:rPr>
              <a:t>sont</a:t>
            </a:r>
            <a:r>
              <a:rPr sz="1800" spc="-40" dirty="0">
                <a:latin typeface="Cambria"/>
                <a:cs typeface="Cambria"/>
              </a:rPr>
              <a:t> </a:t>
            </a:r>
            <a:r>
              <a:rPr sz="1800" dirty="0">
                <a:latin typeface="Cambria"/>
                <a:cs typeface="Cambria"/>
              </a:rPr>
              <a:t>liées</a:t>
            </a:r>
            <a:r>
              <a:rPr sz="1800" spc="-40" dirty="0">
                <a:latin typeface="Cambria"/>
                <a:cs typeface="Cambria"/>
              </a:rPr>
              <a:t> </a:t>
            </a:r>
            <a:r>
              <a:rPr sz="1800" dirty="0">
                <a:latin typeface="Cambria"/>
                <a:cs typeface="Cambria"/>
              </a:rPr>
              <a:t>à</a:t>
            </a:r>
            <a:r>
              <a:rPr sz="1800" spc="-40" dirty="0">
                <a:latin typeface="Cambria"/>
                <a:cs typeface="Cambria"/>
              </a:rPr>
              <a:t> </a:t>
            </a:r>
            <a:r>
              <a:rPr sz="1800" dirty="0">
                <a:latin typeface="Cambria"/>
                <a:cs typeface="Cambria"/>
              </a:rPr>
              <a:t>l’existence</a:t>
            </a:r>
            <a:r>
              <a:rPr sz="1800" spc="-35" dirty="0">
                <a:latin typeface="Cambria"/>
                <a:cs typeface="Cambria"/>
              </a:rPr>
              <a:t> </a:t>
            </a:r>
            <a:r>
              <a:rPr sz="1800" b="1" spc="-10" dirty="0">
                <a:solidFill>
                  <a:srgbClr val="FF0000"/>
                </a:solidFill>
                <a:latin typeface="Cambria"/>
                <a:cs typeface="Cambria"/>
              </a:rPr>
              <a:t>d’établissements </a:t>
            </a:r>
            <a:r>
              <a:rPr sz="1800" b="1" dirty="0">
                <a:solidFill>
                  <a:srgbClr val="FF0000"/>
                </a:solidFill>
                <a:latin typeface="Cambria"/>
                <a:cs typeface="Cambria"/>
              </a:rPr>
              <a:t>publics</a:t>
            </a:r>
            <a:r>
              <a:rPr sz="1800" b="1" spc="-55" dirty="0">
                <a:solidFill>
                  <a:srgbClr val="FF0000"/>
                </a:solidFill>
                <a:latin typeface="Cambria"/>
                <a:cs typeface="Cambria"/>
              </a:rPr>
              <a:t> </a:t>
            </a:r>
            <a:r>
              <a:rPr sz="1800" b="1" dirty="0">
                <a:solidFill>
                  <a:srgbClr val="FF0000"/>
                </a:solidFill>
                <a:latin typeface="Cambria"/>
                <a:cs typeface="Cambria"/>
              </a:rPr>
              <a:t>communaux</a:t>
            </a:r>
            <a:r>
              <a:rPr sz="1800" b="1" spc="-30" dirty="0">
                <a:solidFill>
                  <a:srgbClr val="FF0000"/>
                </a:solidFill>
                <a:latin typeface="Cambria"/>
                <a:cs typeface="Cambria"/>
              </a:rPr>
              <a:t> </a:t>
            </a:r>
            <a:r>
              <a:rPr sz="1800" dirty="0">
                <a:latin typeface="Cambria"/>
                <a:cs typeface="Cambria"/>
              </a:rPr>
              <a:t>en</a:t>
            </a:r>
            <a:r>
              <a:rPr sz="1800" spc="-50" dirty="0">
                <a:latin typeface="Cambria"/>
                <a:cs typeface="Cambria"/>
              </a:rPr>
              <a:t> </a:t>
            </a:r>
            <a:r>
              <a:rPr sz="1800" dirty="0">
                <a:latin typeface="Cambria"/>
                <a:cs typeface="Cambria"/>
              </a:rPr>
              <a:t>matière</a:t>
            </a:r>
            <a:r>
              <a:rPr sz="1800" spc="-40" dirty="0">
                <a:latin typeface="Cambria"/>
                <a:cs typeface="Cambria"/>
              </a:rPr>
              <a:t> </a:t>
            </a:r>
            <a:r>
              <a:rPr sz="1800" dirty="0">
                <a:latin typeface="Cambria"/>
                <a:cs typeface="Cambria"/>
              </a:rPr>
              <a:t>de</a:t>
            </a:r>
            <a:r>
              <a:rPr sz="1800" spc="-35" dirty="0">
                <a:latin typeface="Cambria"/>
                <a:cs typeface="Cambria"/>
              </a:rPr>
              <a:t> </a:t>
            </a:r>
            <a:r>
              <a:rPr sz="1800" dirty="0">
                <a:latin typeface="Cambria"/>
                <a:cs typeface="Cambria"/>
              </a:rPr>
              <a:t>gestion</a:t>
            </a:r>
            <a:r>
              <a:rPr sz="1800" spc="-45" dirty="0">
                <a:latin typeface="Cambria"/>
                <a:cs typeface="Cambria"/>
              </a:rPr>
              <a:t> </a:t>
            </a:r>
            <a:r>
              <a:rPr sz="1800" spc="-25" dirty="0">
                <a:latin typeface="Cambria"/>
                <a:cs typeface="Cambria"/>
              </a:rPr>
              <a:t>des</a:t>
            </a:r>
            <a:endParaRPr sz="1800">
              <a:latin typeface="Cambria"/>
              <a:cs typeface="Cambria"/>
            </a:endParaRPr>
          </a:p>
          <a:p>
            <a:pPr marL="254000">
              <a:lnSpc>
                <a:spcPct val="100000"/>
              </a:lnSpc>
              <a:spcBef>
                <a:spcPts val="434"/>
              </a:spcBef>
            </a:pPr>
            <a:r>
              <a:rPr sz="1800" dirty="0">
                <a:latin typeface="Cambria"/>
                <a:cs typeface="Cambria"/>
              </a:rPr>
              <a:t>déchets,</a:t>
            </a:r>
            <a:r>
              <a:rPr sz="1800" spc="-25" dirty="0">
                <a:latin typeface="Cambria"/>
                <a:cs typeface="Cambria"/>
              </a:rPr>
              <a:t> </a:t>
            </a:r>
            <a:r>
              <a:rPr sz="1800" dirty="0">
                <a:latin typeface="Cambria"/>
                <a:cs typeface="Cambria"/>
              </a:rPr>
              <a:t>d’eau</a:t>
            </a:r>
            <a:r>
              <a:rPr sz="1800" spc="-15" dirty="0">
                <a:latin typeface="Cambria"/>
                <a:cs typeface="Cambria"/>
              </a:rPr>
              <a:t> </a:t>
            </a:r>
            <a:r>
              <a:rPr sz="1800" dirty="0">
                <a:latin typeface="Cambria"/>
                <a:cs typeface="Cambria"/>
              </a:rPr>
              <a:t>et</a:t>
            </a:r>
            <a:r>
              <a:rPr sz="1800" spc="-15" dirty="0">
                <a:latin typeface="Cambria"/>
                <a:cs typeface="Cambria"/>
              </a:rPr>
              <a:t> </a:t>
            </a:r>
            <a:r>
              <a:rPr sz="1800" dirty="0">
                <a:latin typeface="Cambria"/>
                <a:cs typeface="Cambria"/>
              </a:rPr>
              <a:t>d’énergie,</a:t>
            </a:r>
            <a:r>
              <a:rPr sz="1800" spc="-25" dirty="0">
                <a:latin typeface="Cambria"/>
                <a:cs typeface="Cambria"/>
              </a:rPr>
              <a:t> </a:t>
            </a:r>
            <a:r>
              <a:rPr sz="1800" dirty="0">
                <a:latin typeface="Cambria"/>
                <a:cs typeface="Cambria"/>
              </a:rPr>
              <a:t>de</a:t>
            </a:r>
            <a:r>
              <a:rPr sz="1800" spc="-20" dirty="0">
                <a:latin typeface="Cambria"/>
                <a:cs typeface="Cambria"/>
              </a:rPr>
              <a:t> </a:t>
            </a:r>
            <a:r>
              <a:rPr sz="1800" spc="-10" dirty="0">
                <a:latin typeface="Cambria"/>
                <a:cs typeface="Cambria"/>
              </a:rPr>
              <a:t>numérique,</a:t>
            </a:r>
            <a:r>
              <a:rPr sz="1800" spc="-15" dirty="0">
                <a:latin typeface="Cambria"/>
                <a:cs typeface="Cambria"/>
              </a:rPr>
              <a:t> </a:t>
            </a:r>
            <a:r>
              <a:rPr sz="1800" dirty="0">
                <a:latin typeface="Cambria"/>
                <a:cs typeface="Cambria"/>
              </a:rPr>
              <a:t>et</a:t>
            </a:r>
            <a:r>
              <a:rPr sz="1800" spc="-30" dirty="0">
                <a:latin typeface="Cambria"/>
                <a:cs typeface="Cambria"/>
              </a:rPr>
              <a:t> </a:t>
            </a:r>
            <a:r>
              <a:rPr sz="1800" spc="-25" dirty="0">
                <a:latin typeface="Cambria"/>
                <a:cs typeface="Cambria"/>
              </a:rPr>
              <a:t>de</a:t>
            </a:r>
            <a:endParaRPr sz="1800">
              <a:latin typeface="Cambria"/>
              <a:cs typeface="Cambria"/>
            </a:endParaRPr>
          </a:p>
          <a:p>
            <a:pPr marL="254000">
              <a:lnSpc>
                <a:spcPct val="100000"/>
              </a:lnSpc>
              <a:spcBef>
                <a:spcPts val="430"/>
              </a:spcBef>
            </a:pPr>
            <a:r>
              <a:rPr sz="1800" dirty="0">
                <a:latin typeface="Cambria"/>
                <a:cs typeface="Cambria"/>
              </a:rPr>
              <a:t>tourisme</a:t>
            </a:r>
            <a:r>
              <a:rPr sz="1800" spc="-50" dirty="0">
                <a:latin typeface="Cambria"/>
                <a:cs typeface="Cambria"/>
              </a:rPr>
              <a:t> </a:t>
            </a:r>
            <a:r>
              <a:rPr sz="1800" spc="-10" dirty="0">
                <a:latin typeface="Cambria"/>
                <a:cs typeface="Cambria"/>
              </a:rPr>
              <a:t>(</a:t>
            </a:r>
            <a:r>
              <a:rPr sz="1800" b="1" spc="-10" dirty="0">
                <a:latin typeface="Cambria"/>
                <a:cs typeface="Cambria"/>
              </a:rPr>
              <a:t>AMGED,</a:t>
            </a:r>
            <a:r>
              <a:rPr sz="1800" b="1" spc="-60" dirty="0">
                <a:latin typeface="Cambria"/>
                <a:cs typeface="Cambria"/>
              </a:rPr>
              <a:t> </a:t>
            </a:r>
            <a:r>
              <a:rPr sz="1800" b="1" dirty="0">
                <a:latin typeface="Cambria"/>
                <a:cs typeface="Cambria"/>
              </a:rPr>
              <a:t>AMEE,</a:t>
            </a:r>
            <a:r>
              <a:rPr sz="1800" b="1" spc="-60" dirty="0">
                <a:latin typeface="Cambria"/>
                <a:cs typeface="Cambria"/>
              </a:rPr>
              <a:t> </a:t>
            </a:r>
            <a:r>
              <a:rPr sz="1800" b="1" dirty="0">
                <a:latin typeface="Cambria"/>
                <a:cs typeface="Cambria"/>
              </a:rPr>
              <a:t>CRMM,</a:t>
            </a:r>
            <a:r>
              <a:rPr sz="1800" b="1" spc="-55" dirty="0">
                <a:latin typeface="Cambria"/>
                <a:cs typeface="Cambria"/>
              </a:rPr>
              <a:t> </a:t>
            </a:r>
            <a:r>
              <a:rPr sz="1800" b="1" spc="-20" dirty="0">
                <a:latin typeface="Cambria"/>
                <a:cs typeface="Cambria"/>
              </a:rPr>
              <a:t>OTD</a:t>
            </a:r>
            <a:r>
              <a:rPr sz="1800" spc="-20" dirty="0">
                <a:latin typeface="Cambria"/>
                <a:cs typeface="Cambria"/>
              </a:rPr>
              <a:t>)</a:t>
            </a:r>
            <a:endParaRPr sz="1800">
              <a:latin typeface="Cambria"/>
              <a:cs typeface="Cambria"/>
            </a:endParaRPr>
          </a:p>
          <a:p>
            <a:pPr marL="254000" marR="17780" indent="-228600">
              <a:lnSpc>
                <a:spcPct val="120000"/>
              </a:lnSpc>
              <a:spcBef>
                <a:spcPts val="1070"/>
              </a:spcBef>
              <a:buFont typeface="Arial"/>
              <a:buChar char="•"/>
              <a:tabLst>
                <a:tab pos="254000" algn="l"/>
              </a:tabLst>
            </a:pPr>
            <a:r>
              <a:rPr sz="1800" dirty="0">
                <a:latin typeface="Cambria"/>
                <a:cs typeface="Cambria"/>
              </a:rPr>
              <a:t>2</a:t>
            </a:r>
            <a:r>
              <a:rPr sz="1800" baseline="25462" dirty="0">
                <a:latin typeface="Cambria"/>
                <a:cs typeface="Cambria"/>
              </a:rPr>
              <a:t>e</a:t>
            </a:r>
            <a:r>
              <a:rPr sz="1800" spc="179" baseline="25462" dirty="0">
                <a:latin typeface="Cambria"/>
                <a:cs typeface="Cambria"/>
              </a:rPr>
              <a:t> </a:t>
            </a:r>
            <a:r>
              <a:rPr sz="1800" dirty="0">
                <a:latin typeface="Cambria"/>
                <a:cs typeface="Cambria"/>
              </a:rPr>
              <a:t>ville</a:t>
            </a:r>
            <a:r>
              <a:rPr sz="1800" spc="-35" dirty="0">
                <a:latin typeface="Cambria"/>
                <a:cs typeface="Cambria"/>
              </a:rPr>
              <a:t> </a:t>
            </a:r>
            <a:r>
              <a:rPr sz="1800" dirty="0">
                <a:latin typeface="Cambria"/>
                <a:cs typeface="Cambria"/>
              </a:rPr>
              <a:t>de</a:t>
            </a:r>
            <a:r>
              <a:rPr sz="1800" spc="-30" dirty="0">
                <a:latin typeface="Cambria"/>
                <a:cs typeface="Cambria"/>
              </a:rPr>
              <a:t> </a:t>
            </a:r>
            <a:r>
              <a:rPr sz="1800" dirty="0">
                <a:latin typeface="Cambria"/>
                <a:cs typeface="Cambria"/>
              </a:rPr>
              <a:t>l’ouest,</a:t>
            </a:r>
            <a:r>
              <a:rPr sz="1800" spc="-10" dirty="0">
                <a:latin typeface="Cambria"/>
                <a:cs typeface="Cambria"/>
              </a:rPr>
              <a:t> </a:t>
            </a:r>
            <a:r>
              <a:rPr sz="1800" dirty="0">
                <a:latin typeface="Cambria"/>
                <a:cs typeface="Cambria"/>
              </a:rPr>
              <a:t>dans</a:t>
            </a:r>
            <a:r>
              <a:rPr sz="1800" spc="-5" dirty="0">
                <a:latin typeface="Cambria"/>
                <a:cs typeface="Cambria"/>
              </a:rPr>
              <a:t> </a:t>
            </a:r>
            <a:r>
              <a:rPr sz="1800" b="1" i="1" dirty="0">
                <a:latin typeface="Cambria"/>
                <a:cs typeface="Cambria"/>
              </a:rPr>
              <a:t>une</a:t>
            </a:r>
            <a:r>
              <a:rPr sz="1800" b="1" i="1" spc="-35" dirty="0">
                <a:latin typeface="Cambria"/>
                <a:cs typeface="Cambria"/>
              </a:rPr>
              <a:t> </a:t>
            </a:r>
            <a:r>
              <a:rPr sz="1800" b="1" i="1" dirty="0">
                <a:latin typeface="Cambria"/>
                <a:cs typeface="Cambria"/>
              </a:rPr>
              <a:t>dynamique</a:t>
            </a:r>
            <a:r>
              <a:rPr sz="1800" b="1" i="1" spc="-10" dirty="0">
                <a:latin typeface="Cambria"/>
                <a:cs typeface="Cambria"/>
              </a:rPr>
              <a:t> </a:t>
            </a:r>
            <a:r>
              <a:rPr sz="1800" b="1" i="1" dirty="0">
                <a:latin typeface="Cambria"/>
                <a:cs typeface="Cambria"/>
              </a:rPr>
              <a:t>de</a:t>
            </a:r>
            <a:r>
              <a:rPr sz="1800" b="1" i="1" spc="-10" dirty="0">
                <a:latin typeface="Cambria"/>
                <a:cs typeface="Cambria"/>
              </a:rPr>
              <a:t> développement </a:t>
            </a:r>
            <a:r>
              <a:rPr sz="1800" b="1" i="1" dirty="0">
                <a:latin typeface="Cambria"/>
                <a:cs typeface="Cambria"/>
              </a:rPr>
              <a:t>local</a:t>
            </a:r>
            <a:r>
              <a:rPr sz="1800" b="1" i="1" spc="-35" dirty="0">
                <a:latin typeface="Cambria"/>
                <a:cs typeface="Cambria"/>
              </a:rPr>
              <a:t> </a:t>
            </a:r>
            <a:r>
              <a:rPr sz="1800" b="1" i="1" spc="-10" dirty="0">
                <a:latin typeface="Cambria"/>
                <a:cs typeface="Cambria"/>
              </a:rPr>
              <a:t>remarquable</a:t>
            </a:r>
            <a:r>
              <a:rPr sz="1800" b="1" i="1" spc="-15" dirty="0">
                <a:latin typeface="Cambria"/>
                <a:cs typeface="Cambria"/>
              </a:rPr>
              <a:t> </a:t>
            </a:r>
            <a:r>
              <a:rPr sz="1800" dirty="0">
                <a:latin typeface="Cambria"/>
                <a:cs typeface="Cambria"/>
              </a:rPr>
              <a:t>à</a:t>
            </a:r>
            <a:r>
              <a:rPr sz="1800" spc="-45" dirty="0">
                <a:latin typeface="Cambria"/>
                <a:cs typeface="Cambria"/>
              </a:rPr>
              <a:t> </a:t>
            </a:r>
            <a:r>
              <a:rPr sz="1800" dirty="0">
                <a:latin typeface="Cambria"/>
                <a:cs typeface="Cambria"/>
              </a:rPr>
              <a:t>la</a:t>
            </a:r>
            <a:r>
              <a:rPr sz="1800" spc="-45" dirty="0">
                <a:latin typeface="Cambria"/>
                <a:cs typeface="Cambria"/>
              </a:rPr>
              <a:t> </a:t>
            </a:r>
            <a:r>
              <a:rPr sz="1800" spc="-10" dirty="0">
                <a:latin typeface="Cambria"/>
                <a:cs typeface="Cambria"/>
              </a:rPr>
              <a:t>faveur</a:t>
            </a:r>
            <a:r>
              <a:rPr sz="1800" spc="-25" dirty="0">
                <a:latin typeface="Cambria"/>
                <a:cs typeface="Cambria"/>
              </a:rPr>
              <a:t> </a:t>
            </a:r>
            <a:r>
              <a:rPr sz="1800" dirty="0">
                <a:latin typeface="Cambria"/>
                <a:cs typeface="Cambria"/>
              </a:rPr>
              <a:t>du</a:t>
            </a:r>
            <a:r>
              <a:rPr sz="1800" spc="-35" dirty="0">
                <a:latin typeface="Cambria"/>
                <a:cs typeface="Cambria"/>
              </a:rPr>
              <a:t> </a:t>
            </a:r>
            <a:r>
              <a:rPr sz="1800" dirty="0">
                <a:latin typeface="Cambria"/>
                <a:cs typeface="Cambria"/>
              </a:rPr>
              <a:t>processus</a:t>
            </a:r>
            <a:r>
              <a:rPr sz="1800" spc="-25" dirty="0">
                <a:latin typeface="Cambria"/>
                <a:cs typeface="Cambria"/>
              </a:rPr>
              <a:t> de</a:t>
            </a:r>
            <a:endParaRPr sz="1800">
              <a:latin typeface="Cambria"/>
              <a:cs typeface="Cambria"/>
            </a:endParaRPr>
          </a:p>
          <a:p>
            <a:pPr marL="254000">
              <a:lnSpc>
                <a:spcPct val="100000"/>
              </a:lnSpc>
              <a:spcBef>
                <a:spcPts val="430"/>
              </a:spcBef>
            </a:pPr>
            <a:r>
              <a:rPr sz="1800" dirty="0">
                <a:latin typeface="Cambria"/>
                <a:cs typeface="Cambria"/>
              </a:rPr>
              <a:t>décentralisation</a:t>
            </a:r>
            <a:r>
              <a:rPr sz="1800" spc="-55" dirty="0">
                <a:latin typeface="Cambria"/>
                <a:cs typeface="Cambria"/>
              </a:rPr>
              <a:t> </a:t>
            </a:r>
            <a:r>
              <a:rPr sz="1800" dirty="0">
                <a:latin typeface="Cambria"/>
                <a:cs typeface="Cambria"/>
              </a:rPr>
              <a:t>mis</a:t>
            </a:r>
            <a:r>
              <a:rPr sz="1800" spc="-20" dirty="0">
                <a:latin typeface="Cambria"/>
                <a:cs typeface="Cambria"/>
              </a:rPr>
              <a:t> </a:t>
            </a:r>
            <a:r>
              <a:rPr sz="1800" dirty="0">
                <a:latin typeface="Cambria"/>
                <a:cs typeface="Cambria"/>
              </a:rPr>
              <a:t>en</a:t>
            </a:r>
            <a:r>
              <a:rPr sz="1800" spc="-30" dirty="0">
                <a:latin typeface="Cambria"/>
                <a:cs typeface="Cambria"/>
              </a:rPr>
              <a:t> </a:t>
            </a:r>
            <a:r>
              <a:rPr sz="1800" dirty="0">
                <a:latin typeface="Cambria"/>
                <a:cs typeface="Cambria"/>
              </a:rPr>
              <a:t>place</a:t>
            </a:r>
            <a:r>
              <a:rPr sz="1800" spc="-50" dirty="0">
                <a:latin typeface="Cambria"/>
                <a:cs typeface="Cambria"/>
              </a:rPr>
              <a:t> </a:t>
            </a:r>
            <a:r>
              <a:rPr sz="1800" dirty="0">
                <a:latin typeface="Cambria"/>
                <a:cs typeface="Cambria"/>
              </a:rPr>
              <a:t>par</a:t>
            </a:r>
            <a:r>
              <a:rPr sz="1800" spc="-20" dirty="0">
                <a:latin typeface="Cambria"/>
                <a:cs typeface="Cambria"/>
              </a:rPr>
              <a:t> </a:t>
            </a:r>
            <a:r>
              <a:rPr sz="1800" dirty="0">
                <a:latin typeface="Cambria"/>
                <a:cs typeface="Cambria"/>
              </a:rPr>
              <a:t>l’état</a:t>
            </a:r>
            <a:r>
              <a:rPr sz="1800" spc="-20" dirty="0">
                <a:latin typeface="Cambria"/>
                <a:cs typeface="Cambria"/>
              </a:rPr>
              <a:t> </a:t>
            </a:r>
            <a:r>
              <a:rPr sz="1800" dirty="0">
                <a:latin typeface="Cambria"/>
                <a:cs typeface="Cambria"/>
              </a:rPr>
              <a:t>du</a:t>
            </a:r>
            <a:r>
              <a:rPr sz="1800" spc="-20" dirty="0">
                <a:latin typeface="Cambria"/>
                <a:cs typeface="Cambria"/>
              </a:rPr>
              <a:t> </a:t>
            </a:r>
            <a:r>
              <a:rPr sz="1800" spc="-10" dirty="0">
                <a:latin typeface="Cambria"/>
                <a:cs typeface="Cambria"/>
              </a:rPr>
              <a:t>Cameroun,</a:t>
            </a:r>
            <a:r>
              <a:rPr sz="1800" spc="-35" dirty="0">
                <a:latin typeface="Cambria"/>
                <a:cs typeface="Cambria"/>
              </a:rPr>
              <a:t> </a:t>
            </a:r>
            <a:r>
              <a:rPr sz="1800" spc="-20" dirty="0">
                <a:latin typeface="Cambria"/>
                <a:cs typeface="Cambria"/>
              </a:rPr>
              <a:t>mais</a:t>
            </a:r>
            <a:endParaRPr sz="1800">
              <a:latin typeface="Cambria"/>
              <a:cs typeface="Cambria"/>
            </a:endParaRPr>
          </a:p>
          <a:p>
            <a:pPr marL="254000">
              <a:lnSpc>
                <a:spcPct val="100000"/>
              </a:lnSpc>
              <a:spcBef>
                <a:spcPts val="434"/>
              </a:spcBef>
            </a:pPr>
            <a:r>
              <a:rPr sz="1800" dirty="0">
                <a:latin typeface="Cambria"/>
                <a:cs typeface="Cambria"/>
              </a:rPr>
              <a:t>surtout</a:t>
            </a:r>
            <a:r>
              <a:rPr sz="1800" spc="-30" dirty="0">
                <a:latin typeface="Cambria"/>
                <a:cs typeface="Cambria"/>
              </a:rPr>
              <a:t> </a:t>
            </a:r>
            <a:r>
              <a:rPr sz="1800" dirty="0">
                <a:latin typeface="Cambria"/>
                <a:cs typeface="Cambria"/>
              </a:rPr>
              <a:t>grâce</a:t>
            </a:r>
            <a:r>
              <a:rPr sz="1800" spc="-40" dirty="0">
                <a:latin typeface="Cambria"/>
                <a:cs typeface="Cambria"/>
              </a:rPr>
              <a:t> </a:t>
            </a:r>
            <a:r>
              <a:rPr sz="1800" dirty="0">
                <a:latin typeface="Cambria"/>
                <a:cs typeface="Cambria"/>
              </a:rPr>
              <a:t>aux</a:t>
            </a:r>
            <a:r>
              <a:rPr sz="1800" spc="-30" dirty="0">
                <a:latin typeface="Cambria"/>
                <a:cs typeface="Cambria"/>
              </a:rPr>
              <a:t> </a:t>
            </a:r>
            <a:r>
              <a:rPr sz="1800" b="1" spc="-10" dirty="0">
                <a:latin typeface="Cambria"/>
                <a:cs typeface="Cambria"/>
              </a:rPr>
              <a:t>initiatives</a:t>
            </a:r>
            <a:r>
              <a:rPr sz="1800" b="1" spc="-60" dirty="0">
                <a:latin typeface="Cambria"/>
                <a:cs typeface="Cambria"/>
              </a:rPr>
              <a:t> </a:t>
            </a:r>
            <a:r>
              <a:rPr sz="1800" b="1" dirty="0">
                <a:latin typeface="Cambria"/>
                <a:cs typeface="Cambria"/>
              </a:rPr>
              <a:t>qu’elle</a:t>
            </a:r>
            <a:r>
              <a:rPr sz="1800" b="1" spc="-60" dirty="0">
                <a:latin typeface="Cambria"/>
                <a:cs typeface="Cambria"/>
              </a:rPr>
              <a:t> </a:t>
            </a:r>
            <a:r>
              <a:rPr sz="1800" b="1" dirty="0">
                <a:latin typeface="Cambria"/>
                <a:cs typeface="Cambria"/>
              </a:rPr>
              <a:t>promeut</a:t>
            </a:r>
            <a:r>
              <a:rPr sz="1800" b="1" spc="-50" dirty="0">
                <a:latin typeface="Cambria"/>
                <a:cs typeface="Cambria"/>
              </a:rPr>
              <a:t> </a:t>
            </a:r>
            <a:r>
              <a:rPr sz="1800" dirty="0">
                <a:latin typeface="Cambria"/>
                <a:cs typeface="Cambria"/>
              </a:rPr>
              <a:t>et</a:t>
            </a:r>
            <a:r>
              <a:rPr sz="1800" spc="-35" dirty="0">
                <a:latin typeface="Cambria"/>
                <a:cs typeface="Cambria"/>
              </a:rPr>
              <a:t> </a:t>
            </a:r>
            <a:r>
              <a:rPr sz="1800" dirty="0">
                <a:latin typeface="Cambria"/>
                <a:cs typeface="Cambria"/>
              </a:rPr>
              <a:t>à</a:t>
            </a:r>
            <a:r>
              <a:rPr sz="1800" spc="-40" dirty="0">
                <a:latin typeface="Cambria"/>
                <a:cs typeface="Cambria"/>
              </a:rPr>
              <a:t> </a:t>
            </a:r>
            <a:r>
              <a:rPr sz="1800" spc="-25" dirty="0">
                <a:latin typeface="Cambria"/>
                <a:cs typeface="Cambria"/>
              </a:rPr>
              <a:t>la</a:t>
            </a:r>
            <a:endParaRPr sz="1800">
              <a:latin typeface="Cambria"/>
              <a:cs typeface="Cambria"/>
            </a:endParaRPr>
          </a:p>
          <a:p>
            <a:pPr marL="254000">
              <a:lnSpc>
                <a:spcPct val="100000"/>
              </a:lnSpc>
              <a:spcBef>
                <a:spcPts val="434"/>
              </a:spcBef>
            </a:pPr>
            <a:r>
              <a:rPr sz="1800" b="1" spc="-10" dirty="0">
                <a:latin typeface="Cambria"/>
                <a:cs typeface="Cambria"/>
              </a:rPr>
              <a:t>coopération</a:t>
            </a:r>
            <a:r>
              <a:rPr sz="1800" b="1" spc="-5" dirty="0">
                <a:latin typeface="Cambria"/>
                <a:cs typeface="Cambria"/>
              </a:rPr>
              <a:t> </a:t>
            </a:r>
            <a:r>
              <a:rPr sz="1800" b="1" spc="-10" dirty="0">
                <a:latin typeface="Cambria"/>
                <a:cs typeface="Cambria"/>
              </a:rPr>
              <a:t>décentralisée</a:t>
            </a:r>
            <a:r>
              <a:rPr sz="1800" b="1" spc="-45" dirty="0">
                <a:latin typeface="Cambria"/>
                <a:cs typeface="Cambria"/>
              </a:rPr>
              <a:t> </a:t>
            </a:r>
            <a:r>
              <a:rPr sz="1800" b="1" spc="-10" dirty="0">
                <a:latin typeface="Cambria"/>
                <a:cs typeface="Cambria"/>
              </a:rPr>
              <a:t>internationale</a:t>
            </a:r>
            <a:r>
              <a:rPr sz="1800" spc="-10" dirty="0">
                <a:latin typeface="Cambria"/>
                <a:cs typeface="Cambria"/>
              </a:rPr>
              <a:t>.</a:t>
            </a:r>
            <a:endParaRPr sz="1800">
              <a:latin typeface="Cambria"/>
              <a:cs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57199"/>
            <a:ext cx="9144000" cy="6400798"/>
          </a:xfrm>
          <a:prstGeom prst="rect">
            <a:avLst/>
          </a:prstGeom>
        </p:spPr>
      </p:pic>
      <p:sp>
        <p:nvSpPr>
          <p:cNvPr id="3" name="object 3"/>
          <p:cNvSpPr txBox="1"/>
          <p:nvPr/>
        </p:nvSpPr>
        <p:spPr>
          <a:xfrm>
            <a:off x="-838200" y="2659583"/>
            <a:ext cx="8518145" cy="2839239"/>
          </a:xfrm>
          <a:prstGeom prst="rect">
            <a:avLst/>
          </a:prstGeom>
        </p:spPr>
        <p:txBody>
          <a:bodyPr vert="horz" wrap="square" lIns="0" tIns="81280" rIns="0" bIns="0" rtlCol="0">
            <a:spAutoFit/>
          </a:bodyPr>
          <a:lstStyle/>
          <a:p>
            <a:pPr marL="840105" marR="832485" algn="ctr">
              <a:lnSpc>
                <a:spcPts val="4320"/>
              </a:lnSpc>
              <a:spcBef>
                <a:spcPts val="640"/>
              </a:spcBef>
            </a:pPr>
            <a:r>
              <a:rPr lang="fr-FR" sz="4000" b="1" spc="-25" dirty="0">
                <a:solidFill>
                  <a:srgbClr val="FFFFFF"/>
                </a:solidFill>
                <a:latin typeface="Cambria"/>
                <a:cs typeface="Cambria"/>
              </a:rPr>
              <a:t>VILLE INTELLIGENTE: CREATION D’UN SERVICE DE LA PLANIFICATION ET DES SYSTEMES D’INFORMATION GEOGRAPHIQUES</a:t>
            </a:r>
            <a:endParaRPr lang="fr-FR" sz="4000" dirty="0">
              <a:latin typeface="Cambria"/>
              <a:cs typeface="Cambria"/>
            </a:endParaRPr>
          </a:p>
        </p:txBody>
      </p:sp>
      <p:sp>
        <p:nvSpPr>
          <p:cNvPr id="4" name="object 4"/>
          <p:cNvSpPr txBox="1"/>
          <p:nvPr/>
        </p:nvSpPr>
        <p:spPr>
          <a:xfrm>
            <a:off x="8353170" y="6543547"/>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404040"/>
                </a:solidFill>
                <a:latin typeface="Calibri"/>
                <a:cs typeface="Calibri"/>
              </a:rPr>
              <a:t>8</a:t>
            </a:r>
            <a:endParaRPr sz="900">
              <a:latin typeface="Calibri"/>
              <a:cs typeface="Calibri"/>
            </a:endParaRPr>
          </a:p>
        </p:txBody>
      </p:sp>
      <p:grpSp>
        <p:nvGrpSpPr>
          <p:cNvPr id="5" name="object 5"/>
          <p:cNvGrpSpPr/>
          <p:nvPr/>
        </p:nvGrpSpPr>
        <p:grpSpPr>
          <a:xfrm>
            <a:off x="-6095" y="0"/>
            <a:ext cx="9150350" cy="2679700"/>
            <a:chOff x="-6095" y="0"/>
            <a:chExt cx="9150350" cy="2679700"/>
          </a:xfrm>
        </p:grpSpPr>
        <p:pic>
          <p:nvPicPr>
            <p:cNvPr id="6" name="object 6"/>
            <p:cNvPicPr/>
            <p:nvPr/>
          </p:nvPicPr>
          <p:blipFill>
            <a:blip r:embed="rId3" cstate="print"/>
            <a:stretch>
              <a:fillRect/>
            </a:stretch>
          </p:blipFill>
          <p:spPr>
            <a:xfrm>
              <a:off x="8514587" y="0"/>
              <a:ext cx="629411" cy="784860"/>
            </a:xfrm>
            <a:prstGeom prst="rect">
              <a:avLst/>
            </a:prstGeom>
          </p:spPr>
        </p:pic>
        <p:sp>
          <p:nvSpPr>
            <p:cNvPr id="7" name="object 7"/>
            <p:cNvSpPr/>
            <p:nvPr/>
          </p:nvSpPr>
          <p:spPr>
            <a:xfrm>
              <a:off x="0" y="1341119"/>
              <a:ext cx="1332230" cy="1332230"/>
            </a:xfrm>
            <a:custGeom>
              <a:avLst/>
              <a:gdLst/>
              <a:ahLst/>
              <a:cxnLst/>
              <a:rect l="l" t="t" r="r" b="b"/>
              <a:pathLst>
                <a:path w="1332230" h="1332230">
                  <a:moveTo>
                    <a:pt x="665988" y="0"/>
                  </a:moveTo>
                  <a:lnTo>
                    <a:pt x="618425" y="1672"/>
                  </a:lnTo>
                  <a:lnTo>
                    <a:pt x="571765" y="6614"/>
                  </a:lnTo>
                  <a:lnTo>
                    <a:pt x="526121" y="14712"/>
                  </a:lnTo>
                  <a:lnTo>
                    <a:pt x="481604" y="25855"/>
                  </a:lnTo>
                  <a:lnTo>
                    <a:pt x="438329" y="39928"/>
                  </a:lnTo>
                  <a:lnTo>
                    <a:pt x="396406" y="56821"/>
                  </a:lnTo>
                  <a:lnTo>
                    <a:pt x="355950" y="76419"/>
                  </a:lnTo>
                  <a:lnTo>
                    <a:pt x="317073" y="98610"/>
                  </a:lnTo>
                  <a:lnTo>
                    <a:pt x="279887" y="123281"/>
                  </a:lnTo>
                  <a:lnTo>
                    <a:pt x="244505" y="150320"/>
                  </a:lnTo>
                  <a:lnTo>
                    <a:pt x="211040" y="179614"/>
                  </a:lnTo>
                  <a:lnTo>
                    <a:pt x="179605" y="211050"/>
                  </a:lnTo>
                  <a:lnTo>
                    <a:pt x="150312" y="244516"/>
                  </a:lnTo>
                  <a:lnTo>
                    <a:pt x="123274" y="279898"/>
                  </a:lnTo>
                  <a:lnTo>
                    <a:pt x="98604" y="317084"/>
                  </a:lnTo>
                  <a:lnTo>
                    <a:pt x="76414" y="355961"/>
                  </a:lnTo>
                  <a:lnTo>
                    <a:pt x="56817" y="396417"/>
                  </a:lnTo>
                  <a:lnTo>
                    <a:pt x="39925" y="438339"/>
                  </a:lnTo>
                  <a:lnTo>
                    <a:pt x="25853" y="481613"/>
                  </a:lnTo>
                  <a:lnTo>
                    <a:pt x="14711" y="526128"/>
                  </a:lnTo>
                  <a:lnTo>
                    <a:pt x="6613" y="571771"/>
                  </a:lnTo>
                  <a:lnTo>
                    <a:pt x="1672" y="618428"/>
                  </a:lnTo>
                  <a:lnTo>
                    <a:pt x="0" y="665988"/>
                  </a:lnTo>
                  <a:lnTo>
                    <a:pt x="1672" y="713547"/>
                  </a:lnTo>
                  <a:lnTo>
                    <a:pt x="6613" y="760204"/>
                  </a:lnTo>
                  <a:lnTo>
                    <a:pt x="14711" y="805847"/>
                  </a:lnTo>
                  <a:lnTo>
                    <a:pt x="25853" y="850362"/>
                  </a:lnTo>
                  <a:lnTo>
                    <a:pt x="39925" y="893636"/>
                  </a:lnTo>
                  <a:lnTo>
                    <a:pt x="56817" y="935558"/>
                  </a:lnTo>
                  <a:lnTo>
                    <a:pt x="76414" y="976014"/>
                  </a:lnTo>
                  <a:lnTo>
                    <a:pt x="98604" y="1014891"/>
                  </a:lnTo>
                  <a:lnTo>
                    <a:pt x="123274" y="1052077"/>
                  </a:lnTo>
                  <a:lnTo>
                    <a:pt x="150312" y="1087459"/>
                  </a:lnTo>
                  <a:lnTo>
                    <a:pt x="179605" y="1120925"/>
                  </a:lnTo>
                  <a:lnTo>
                    <a:pt x="211040" y="1152361"/>
                  </a:lnTo>
                  <a:lnTo>
                    <a:pt x="244505" y="1181655"/>
                  </a:lnTo>
                  <a:lnTo>
                    <a:pt x="279887" y="1208694"/>
                  </a:lnTo>
                  <a:lnTo>
                    <a:pt x="317073" y="1233365"/>
                  </a:lnTo>
                  <a:lnTo>
                    <a:pt x="355950" y="1255556"/>
                  </a:lnTo>
                  <a:lnTo>
                    <a:pt x="396406" y="1275154"/>
                  </a:lnTo>
                  <a:lnTo>
                    <a:pt x="438329" y="1292047"/>
                  </a:lnTo>
                  <a:lnTo>
                    <a:pt x="481604" y="1306120"/>
                  </a:lnTo>
                  <a:lnTo>
                    <a:pt x="526121" y="1317263"/>
                  </a:lnTo>
                  <a:lnTo>
                    <a:pt x="571765" y="1325361"/>
                  </a:lnTo>
                  <a:lnTo>
                    <a:pt x="618425" y="1330303"/>
                  </a:lnTo>
                  <a:lnTo>
                    <a:pt x="665988" y="1331976"/>
                  </a:lnTo>
                  <a:lnTo>
                    <a:pt x="713550" y="1330303"/>
                  </a:lnTo>
                  <a:lnTo>
                    <a:pt x="760210" y="1325361"/>
                  </a:lnTo>
                  <a:lnTo>
                    <a:pt x="805854" y="1317263"/>
                  </a:lnTo>
                  <a:lnTo>
                    <a:pt x="850371" y="1306120"/>
                  </a:lnTo>
                  <a:lnTo>
                    <a:pt x="893646" y="1292047"/>
                  </a:lnTo>
                  <a:lnTo>
                    <a:pt x="935569" y="1275154"/>
                  </a:lnTo>
                  <a:lnTo>
                    <a:pt x="976025" y="1255556"/>
                  </a:lnTo>
                  <a:lnTo>
                    <a:pt x="1014902" y="1233365"/>
                  </a:lnTo>
                  <a:lnTo>
                    <a:pt x="1052088" y="1208694"/>
                  </a:lnTo>
                  <a:lnTo>
                    <a:pt x="1087470" y="1181655"/>
                  </a:lnTo>
                  <a:lnTo>
                    <a:pt x="1120935" y="1152361"/>
                  </a:lnTo>
                  <a:lnTo>
                    <a:pt x="1152370" y="1120925"/>
                  </a:lnTo>
                  <a:lnTo>
                    <a:pt x="1181663" y="1087459"/>
                  </a:lnTo>
                  <a:lnTo>
                    <a:pt x="1208701" y="1052077"/>
                  </a:lnTo>
                  <a:lnTo>
                    <a:pt x="1233371" y="1014891"/>
                  </a:lnTo>
                  <a:lnTo>
                    <a:pt x="1255561" y="976014"/>
                  </a:lnTo>
                  <a:lnTo>
                    <a:pt x="1275158" y="935558"/>
                  </a:lnTo>
                  <a:lnTo>
                    <a:pt x="1292050" y="893636"/>
                  </a:lnTo>
                  <a:lnTo>
                    <a:pt x="1306122" y="850362"/>
                  </a:lnTo>
                  <a:lnTo>
                    <a:pt x="1317264" y="805847"/>
                  </a:lnTo>
                  <a:lnTo>
                    <a:pt x="1325362" y="760204"/>
                  </a:lnTo>
                  <a:lnTo>
                    <a:pt x="1330303" y="713547"/>
                  </a:lnTo>
                  <a:lnTo>
                    <a:pt x="1331976" y="665988"/>
                  </a:lnTo>
                  <a:lnTo>
                    <a:pt x="1330303" y="618428"/>
                  </a:lnTo>
                  <a:lnTo>
                    <a:pt x="1325362" y="571771"/>
                  </a:lnTo>
                  <a:lnTo>
                    <a:pt x="1317264" y="526128"/>
                  </a:lnTo>
                  <a:lnTo>
                    <a:pt x="1306122" y="481613"/>
                  </a:lnTo>
                  <a:lnTo>
                    <a:pt x="1292050" y="438339"/>
                  </a:lnTo>
                  <a:lnTo>
                    <a:pt x="1275158" y="396417"/>
                  </a:lnTo>
                  <a:lnTo>
                    <a:pt x="1255561" y="355961"/>
                  </a:lnTo>
                  <a:lnTo>
                    <a:pt x="1233371" y="317084"/>
                  </a:lnTo>
                  <a:lnTo>
                    <a:pt x="1208701" y="279898"/>
                  </a:lnTo>
                  <a:lnTo>
                    <a:pt x="1181663" y="244516"/>
                  </a:lnTo>
                  <a:lnTo>
                    <a:pt x="1152370" y="211050"/>
                  </a:lnTo>
                  <a:lnTo>
                    <a:pt x="1120935" y="179614"/>
                  </a:lnTo>
                  <a:lnTo>
                    <a:pt x="1087470" y="150320"/>
                  </a:lnTo>
                  <a:lnTo>
                    <a:pt x="1052088" y="123281"/>
                  </a:lnTo>
                  <a:lnTo>
                    <a:pt x="1014902" y="98610"/>
                  </a:lnTo>
                  <a:lnTo>
                    <a:pt x="976025" y="76419"/>
                  </a:lnTo>
                  <a:lnTo>
                    <a:pt x="935569" y="56821"/>
                  </a:lnTo>
                  <a:lnTo>
                    <a:pt x="893646" y="39928"/>
                  </a:lnTo>
                  <a:lnTo>
                    <a:pt x="850371" y="25855"/>
                  </a:lnTo>
                  <a:lnTo>
                    <a:pt x="805854" y="14712"/>
                  </a:lnTo>
                  <a:lnTo>
                    <a:pt x="760210" y="6614"/>
                  </a:lnTo>
                  <a:lnTo>
                    <a:pt x="713550" y="1672"/>
                  </a:lnTo>
                  <a:lnTo>
                    <a:pt x="665988" y="0"/>
                  </a:lnTo>
                  <a:close/>
                </a:path>
              </a:pathLst>
            </a:custGeom>
            <a:solidFill>
              <a:srgbClr val="4471C4"/>
            </a:solidFill>
          </p:spPr>
          <p:txBody>
            <a:bodyPr wrap="square" lIns="0" tIns="0" rIns="0" bIns="0" rtlCol="0"/>
            <a:lstStyle/>
            <a:p>
              <a:endParaRPr/>
            </a:p>
          </p:txBody>
        </p:sp>
        <p:sp>
          <p:nvSpPr>
            <p:cNvPr id="8" name="object 8"/>
            <p:cNvSpPr/>
            <p:nvPr/>
          </p:nvSpPr>
          <p:spPr>
            <a:xfrm>
              <a:off x="0" y="1341119"/>
              <a:ext cx="1332230" cy="1332230"/>
            </a:xfrm>
            <a:custGeom>
              <a:avLst/>
              <a:gdLst/>
              <a:ahLst/>
              <a:cxnLst/>
              <a:rect l="l" t="t" r="r" b="b"/>
              <a:pathLst>
                <a:path w="1332230" h="1332230">
                  <a:moveTo>
                    <a:pt x="0" y="665988"/>
                  </a:moveTo>
                  <a:lnTo>
                    <a:pt x="1672" y="618428"/>
                  </a:lnTo>
                  <a:lnTo>
                    <a:pt x="6613" y="571771"/>
                  </a:lnTo>
                  <a:lnTo>
                    <a:pt x="14711" y="526128"/>
                  </a:lnTo>
                  <a:lnTo>
                    <a:pt x="25853" y="481613"/>
                  </a:lnTo>
                  <a:lnTo>
                    <a:pt x="39925" y="438339"/>
                  </a:lnTo>
                  <a:lnTo>
                    <a:pt x="56817" y="396417"/>
                  </a:lnTo>
                  <a:lnTo>
                    <a:pt x="76414" y="355961"/>
                  </a:lnTo>
                  <a:lnTo>
                    <a:pt x="98604" y="317084"/>
                  </a:lnTo>
                  <a:lnTo>
                    <a:pt x="123274" y="279898"/>
                  </a:lnTo>
                  <a:lnTo>
                    <a:pt x="150312" y="244516"/>
                  </a:lnTo>
                  <a:lnTo>
                    <a:pt x="179605" y="211050"/>
                  </a:lnTo>
                  <a:lnTo>
                    <a:pt x="211040" y="179614"/>
                  </a:lnTo>
                  <a:lnTo>
                    <a:pt x="244505" y="150320"/>
                  </a:lnTo>
                  <a:lnTo>
                    <a:pt x="279887" y="123281"/>
                  </a:lnTo>
                  <a:lnTo>
                    <a:pt x="317073" y="98610"/>
                  </a:lnTo>
                  <a:lnTo>
                    <a:pt x="355950" y="76419"/>
                  </a:lnTo>
                  <a:lnTo>
                    <a:pt x="396406" y="56821"/>
                  </a:lnTo>
                  <a:lnTo>
                    <a:pt x="438329" y="39928"/>
                  </a:lnTo>
                  <a:lnTo>
                    <a:pt x="481604" y="25855"/>
                  </a:lnTo>
                  <a:lnTo>
                    <a:pt x="526121" y="14712"/>
                  </a:lnTo>
                  <a:lnTo>
                    <a:pt x="571765" y="6614"/>
                  </a:lnTo>
                  <a:lnTo>
                    <a:pt x="618425" y="1672"/>
                  </a:lnTo>
                  <a:lnTo>
                    <a:pt x="665988" y="0"/>
                  </a:lnTo>
                  <a:lnTo>
                    <a:pt x="713550" y="1672"/>
                  </a:lnTo>
                  <a:lnTo>
                    <a:pt x="760210" y="6614"/>
                  </a:lnTo>
                  <a:lnTo>
                    <a:pt x="805854" y="14712"/>
                  </a:lnTo>
                  <a:lnTo>
                    <a:pt x="850371" y="25855"/>
                  </a:lnTo>
                  <a:lnTo>
                    <a:pt x="893646" y="39928"/>
                  </a:lnTo>
                  <a:lnTo>
                    <a:pt x="935569" y="56821"/>
                  </a:lnTo>
                  <a:lnTo>
                    <a:pt x="976025" y="76419"/>
                  </a:lnTo>
                  <a:lnTo>
                    <a:pt x="1014902" y="98610"/>
                  </a:lnTo>
                  <a:lnTo>
                    <a:pt x="1052088" y="123281"/>
                  </a:lnTo>
                  <a:lnTo>
                    <a:pt x="1087470" y="150320"/>
                  </a:lnTo>
                  <a:lnTo>
                    <a:pt x="1120935" y="179614"/>
                  </a:lnTo>
                  <a:lnTo>
                    <a:pt x="1152370" y="211050"/>
                  </a:lnTo>
                  <a:lnTo>
                    <a:pt x="1181663" y="244516"/>
                  </a:lnTo>
                  <a:lnTo>
                    <a:pt x="1208701" y="279898"/>
                  </a:lnTo>
                  <a:lnTo>
                    <a:pt x="1233371" y="317084"/>
                  </a:lnTo>
                  <a:lnTo>
                    <a:pt x="1255561" y="355961"/>
                  </a:lnTo>
                  <a:lnTo>
                    <a:pt x="1275158" y="396417"/>
                  </a:lnTo>
                  <a:lnTo>
                    <a:pt x="1292050" y="438339"/>
                  </a:lnTo>
                  <a:lnTo>
                    <a:pt x="1306122" y="481613"/>
                  </a:lnTo>
                  <a:lnTo>
                    <a:pt x="1317264" y="526128"/>
                  </a:lnTo>
                  <a:lnTo>
                    <a:pt x="1325362" y="571771"/>
                  </a:lnTo>
                  <a:lnTo>
                    <a:pt x="1330303" y="618428"/>
                  </a:lnTo>
                  <a:lnTo>
                    <a:pt x="1331976" y="665988"/>
                  </a:lnTo>
                  <a:lnTo>
                    <a:pt x="1330303" y="713547"/>
                  </a:lnTo>
                  <a:lnTo>
                    <a:pt x="1325362" y="760204"/>
                  </a:lnTo>
                  <a:lnTo>
                    <a:pt x="1317264" y="805847"/>
                  </a:lnTo>
                  <a:lnTo>
                    <a:pt x="1306122" y="850362"/>
                  </a:lnTo>
                  <a:lnTo>
                    <a:pt x="1292050" y="893636"/>
                  </a:lnTo>
                  <a:lnTo>
                    <a:pt x="1275158" y="935558"/>
                  </a:lnTo>
                  <a:lnTo>
                    <a:pt x="1255561" y="976014"/>
                  </a:lnTo>
                  <a:lnTo>
                    <a:pt x="1233371" y="1014891"/>
                  </a:lnTo>
                  <a:lnTo>
                    <a:pt x="1208701" y="1052077"/>
                  </a:lnTo>
                  <a:lnTo>
                    <a:pt x="1181663" y="1087459"/>
                  </a:lnTo>
                  <a:lnTo>
                    <a:pt x="1152370" y="1120925"/>
                  </a:lnTo>
                  <a:lnTo>
                    <a:pt x="1120935" y="1152361"/>
                  </a:lnTo>
                  <a:lnTo>
                    <a:pt x="1087470" y="1181655"/>
                  </a:lnTo>
                  <a:lnTo>
                    <a:pt x="1052088" y="1208694"/>
                  </a:lnTo>
                  <a:lnTo>
                    <a:pt x="1014902" y="1233365"/>
                  </a:lnTo>
                  <a:lnTo>
                    <a:pt x="976025" y="1255556"/>
                  </a:lnTo>
                  <a:lnTo>
                    <a:pt x="935569" y="1275154"/>
                  </a:lnTo>
                  <a:lnTo>
                    <a:pt x="893646" y="1292047"/>
                  </a:lnTo>
                  <a:lnTo>
                    <a:pt x="850371" y="1306120"/>
                  </a:lnTo>
                  <a:lnTo>
                    <a:pt x="805854" y="1317263"/>
                  </a:lnTo>
                  <a:lnTo>
                    <a:pt x="760210" y="1325361"/>
                  </a:lnTo>
                  <a:lnTo>
                    <a:pt x="713550" y="1330303"/>
                  </a:lnTo>
                  <a:lnTo>
                    <a:pt x="665988" y="1331976"/>
                  </a:lnTo>
                  <a:lnTo>
                    <a:pt x="618425" y="1330303"/>
                  </a:lnTo>
                  <a:lnTo>
                    <a:pt x="571765" y="1325361"/>
                  </a:lnTo>
                  <a:lnTo>
                    <a:pt x="526121" y="1317263"/>
                  </a:lnTo>
                  <a:lnTo>
                    <a:pt x="481604" y="1306120"/>
                  </a:lnTo>
                  <a:lnTo>
                    <a:pt x="438329" y="1292047"/>
                  </a:lnTo>
                  <a:lnTo>
                    <a:pt x="396406" y="1275154"/>
                  </a:lnTo>
                  <a:lnTo>
                    <a:pt x="355950" y="1255556"/>
                  </a:lnTo>
                  <a:lnTo>
                    <a:pt x="317073" y="1233365"/>
                  </a:lnTo>
                  <a:lnTo>
                    <a:pt x="279887" y="1208694"/>
                  </a:lnTo>
                  <a:lnTo>
                    <a:pt x="244505" y="1181655"/>
                  </a:lnTo>
                  <a:lnTo>
                    <a:pt x="211040" y="1152361"/>
                  </a:lnTo>
                  <a:lnTo>
                    <a:pt x="179605" y="1120925"/>
                  </a:lnTo>
                  <a:lnTo>
                    <a:pt x="150312" y="1087459"/>
                  </a:lnTo>
                  <a:lnTo>
                    <a:pt x="123274" y="1052077"/>
                  </a:lnTo>
                  <a:lnTo>
                    <a:pt x="98604" y="1014891"/>
                  </a:lnTo>
                  <a:lnTo>
                    <a:pt x="76414" y="976014"/>
                  </a:lnTo>
                  <a:lnTo>
                    <a:pt x="56817" y="935558"/>
                  </a:lnTo>
                  <a:lnTo>
                    <a:pt x="39925" y="893636"/>
                  </a:lnTo>
                  <a:lnTo>
                    <a:pt x="25853" y="850362"/>
                  </a:lnTo>
                  <a:lnTo>
                    <a:pt x="14711" y="805847"/>
                  </a:lnTo>
                  <a:lnTo>
                    <a:pt x="6613" y="760204"/>
                  </a:lnTo>
                  <a:lnTo>
                    <a:pt x="1672" y="713547"/>
                  </a:lnTo>
                  <a:lnTo>
                    <a:pt x="0" y="665988"/>
                  </a:lnTo>
                  <a:close/>
                </a:path>
              </a:pathLst>
            </a:custGeom>
            <a:ln w="12192">
              <a:solidFill>
                <a:srgbClr val="2E528F"/>
              </a:solidFill>
            </a:ln>
          </p:spPr>
          <p:txBody>
            <a:bodyPr wrap="square" lIns="0" tIns="0" rIns="0" bIns="0" rtlCol="0"/>
            <a:lstStyle/>
            <a:p>
              <a:endParaRPr/>
            </a:p>
          </p:txBody>
        </p:sp>
      </p:grpSp>
      <p:sp>
        <p:nvSpPr>
          <p:cNvPr id="9" name="object 9"/>
          <p:cNvSpPr txBox="1">
            <a:spLocks noGrp="1"/>
          </p:cNvSpPr>
          <p:nvPr>
            <p:ph type="title"/>
          </p:nvPr>
        </p:nvSpPr>
        <p:spPr>
          <a:xfrm>
            <a:off x="341782" y="1293063"/>
            <a:ext cx="647065" cy="1366520"/>
          </a:xfrm>
          <a:prstGeom prst="rect">
            <a:avLst/>
          </a:prstGeom>
        </p:spPr>
        <p:txBody>
          <a:bodyPr vert="horz" wrap="square" lIns="0" tIns="12065" rIns="0" bIns="0" rtlCol="0">
            <a:spAutoFit/>
          </a:bodyPr>
          <a:lstStyle/>
          <a:p>
            <a:pPr marL="12700">
              <a:lnSpc>
                <a:spcPct val="100000"/>
              </a:lnSpc>
              <a:spcBef>
                <a:spcPts val="95"/>
              </a:spcBef>
            </a:pPr>
            <a:r>
              <a:rPr sz="8800" b="0" spc="-50" dirty="0">
                <a:solidFill>
                  <a:srgbClr val="FFFFFF"/>
                </a:solidFill>
                <a:latin typeface="Arial"/>
                <a:cs typeface="Arial"/>
              </a:rPr>
              <a:t>2</a:t>
            </a:r>
            <a:endParaRPr sz="88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28601" y="137199"/>
            <a:ext cx="8382000" cy="653384"/>
          </a:xfrm>
          <a:prstGeom prst="rect">
            <a:avLst/>
          </a:prstGeom>
        </p:spPr>
        <p:txBody>
          <a:bodyPr vert="horz" wrap="square" lIns="0" tIns="12065" rIns="0" bIns="0" rtlCol="0">
            <a:spAutoFit/>
          </a:bodyPr>
          <a:lstStyle/>
          <a:p>
            <a:pPr algn="ctr">
              <a:lnSpc>
                <a:spcPts val="2510"/>
              </a:lnSpc>
              <a:spcBef>
                <a:spcPts val="95"/>
              </a:spcBef>
            </a:pPr>
            <a:r>
              <a:rPr lang="fr-FR" sz="2000" b="1" kern="1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LA VILLE INTELLIGENTE VECTRICE D’INNOVATION </a:t>
            </a:r>
            <a:br>
              <a:rPr lang="fr-FR" sz="2000" b="1" kern="1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br>
            <a:r>
              <a:rPr lang="fr-FR" sz="2000" b="1" kern="1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ET D’ATTRACTIVITÉ</a:t>
            </a:r>
            <a:r>
              <a:rPr lang="fr-FR" sz="2200" b="1" spc="-10" dirty="0">
                <a:solidFill>
                  <a:schemeClr val="tx1"/>
                </a:solidFill>
                <a:latin typeface="Cambria"/>
                <a:cs typeface="Cambria"/>
              </a:rPr>
              <a:t> </a:t>
            </a:r>
            <a:endParaRPr lang="fr-FR" sz="2200" dirty="0">
              <a:solidFill>
                <a:schemeClr val="tx1"/>
              </a:solidFill>
              <a:latin typeface="Cambria"/>
              <a:cs typeface="Cambria"/>
            </a:endParaRPr>
          </a:p>
        </p:txBody>
      </p:sp>
      <p:sp>
        <p:nvSpPr>
          <p:cNvPr id="6" name="object 6"/>
          <p:cNvSpPr txBox="1"/>
          <p:nvPr/>
        </p:nvSpPr>
        <p:spPr>
          <a:xfrm>
            <a:off x="8283956" y="5972352"/>
            <a:ext cx="95250" cy="177800"/>
          </a:xfrm>
          <a:prstGeom prst="rect">
            <a:avLst/>
          </a:prstGeom>
        </p:spPr>
        <p:txBody>
          <a:bodyPr vert="horz" wrap="square" lIns="0" tIns="12065" rIns="0" bIns="0" rtlCol="0">
            <a:spAutoFit/>
          </a:bodyPr>
          <a:lstStyle/>
          <a:p>
            <a:pPr marL="12700">
              <a:lnSpc>
                <a:spcPct val="100000"/>
              </a:lnSpc>
              <a:spcBef>
                <a:spcPts val="95"/>
              </a:spcBef>
            </a:pPr>
            <a:r>
              <a:rPr sz="1000" spc="-50" dirty="0">
                <a:latin typeface="Tw Cen MT"/>
                <a:cs typeface="Tw Cen MT"/>
              </a:rPr>
              <a:t>9</a:t>
            </a:r>
            <a:endParaRPr sz="1000">
              <a:latin typeface="Tw Cen MT"/>
              <a:cs typeface="Tw Cen MT"/>
            </a:endParaRPr>
          </a:p>
        </p:txBody>
      </p:sp>
      <p:sp>
        <p:nvSpPr>
          <p:cNvPr id="7" name="ZoneTexte 6">
            <a:extLst>
              <a:ext uri="{FF2B5EF4-FFF2-40B4-BE49-F238E27FC236}">
                <a16:creationId xmlns:a16="http://schemas.microsoft.com/office/drawing/2014/main" id="{CBF57606-1091-4AFE-A5A8-E96F1DE46B84}"/>
              </a:ext>
            </a:extLst>
          </p:cNvPr>
          <p:cNvSpPr txBox="1"/>
          <p:nvPr/>
        </p:nvSpPr>
        <p:spPr>
          <a:xfrm>
            <a:off x="228600" y="846892"/>
            <a:ext cx="8686800" cy="677108"/>
          </a:xfrm>
          <a:prstGeom prst="rect">
            <a:avLst/>
          </a:prstGeom>
          <a:noFill/>
        </p:spPr>
        <p:txBody>
          <a:bodyPr wrap="square" rtlCol="0">
            <a:spAutoFit/>
          </a:bodyPr>
          <a:lstStyle/>
          <a:p>
            <a:pPr algn="just"/>
            <a:r>
              <a:rPr lang="fr-FR" sz="1900" dirty="0">
                <a:effectLst/>
                <a:latin typeface="Arial Narrow" panose="020B0606020202030204" pitchFamily="34" charset="0"/>
                <a:ea typeface="Calibri" panose="020F0502020204030204" pitchFamily="34" charset="0"/>
                <a:cs typeface="Times New Roman" panose="02020603050405020304" pitchFamily="18" charset="0"/>
              </a:rPr>
              <a:t>Le but de l’initiative est d’accélérer l’implémentation d’une ville intelligente  tout en aidant les décideurs dans les prises de décision l’</a:t>
            </a:r>
            <a:r>
              <a:rPr lang="fr-FR" sz="1900" dirty="0">
                <a:latin typeface="Arial Narrow" panose="020B0606020202030204" pitchFamily="34" charset="0"/>
                <a:ea typeface="Calibri" panose="020F0502020204030204" pitchFamily="34" charset="0"/>
                <a:cs typeface="Times New Roman" panose="02020603050405020304" pitchFamily="18" charset="0"/>
              </a:rPr>
              <a:t>in</a:t>
            </a:r>
            <a:r>
              <a:rPr lang="fr-FR" sz="1900" dirty="0">
                <a:effectLst/>
                <a:latin typeface="Arial Narrow" panose="020B0606020202030204" pitchFamily="34" charset="0"/>
                <a:ea typeface="Calibri" panose="020F0502020204030204" pitchFamily="34" charset="0"/>
                <a:cs typeface="Times New Roman" panose="02020603050405020304" pitchFamily="18" charset="0"/>
              </a:rPr>
              <a:t>novation technologique eu service de la communauté.</a:t>
            </a:r>
            <a:endParaRPr lang="fr-CM" sz="1900" dirty="0"/>
          </a:p>
        </p:txBody>
      </p:sp>
      <p:sp>
        <p:nvSpPr>
          <p:cNvPr id="8" name="ZoneTexte 7">
            <a:extLst>
              <a:ext uri="{FF2B5EF4-FFF2-40B4-BE49-F238E27FC236}">
                <a16:creationId xmlns:a16="http://schemas.microsoft.com/office/drawing/2014/main" id="{8251CE89-5BB9-43F5-A2B8-AB3BB8AE2AC4}"/>
              </a:ext>
            </a:extLst>
          </p:cNvPr>
          <p:cNvSpPr txBox="1"/>
          <p:nvPr/>
        </p:nvSpPr>
        <p:spPr>
          <a:xfrm>
            <a:off x="76201" y="1517461"/>
            <a:ext cx="9067799" cy="1695849"/>
          </a:xfrm>
          <a:prstGeom prst="rect">
            <a:avLst/>
          </a:prstGeom>
          <a:noFill/>
        </p:spPr>
        <p:txBody>
          <a:bodyPr wrap="square" rtlCol="0">
            <a:spAutoFit/>
          </a:bodyPr>
          <a:lstStyle/>
          <a:p>
            <a:pPr marL="457200" indent="-457200" algn="l">
              <a:lnSpc>
                <a:spcPct val="107000"/>
              </a:lnSpc>
              <a:spcAft>
                <a:spcPts val="800"/>
              </a:spcAft>
              <a:buFont typeface="Wingdings" panose="05000000000000000000" pitchFamily="2" charset="2"/>
              <a:buChar char="v"/>
            </a:pPr>
            <a:r>
              <a:rPr lang="fr-FR" sz="20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2020 : </a:t>
            </a:r>
            <a:r>
              <a:rPr lang="fr-FR" sz="2000" dirty="0">
                <a:effectLst/>
                <a:latin typeface="Arial Narrow" panose="020B0606020202030204" pitchFamily="34" charset="0"/>
                <a:ea typeface="Calibri" panose="020F0502020204030204" pitchFamily="34" charset="0"/>
                <a:cs typeface="Times New Roman" panose="02020603050405020304" pitchFamily="18" charset="0"/>
              </a:rPr>
              <a:t>Adoption de la délibération portant recrutement d’un cartographe ; </a:t>
            </a:r>
            <a:endParaRPr lang="fr-CM"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lnSpc>
                <a:spcPct val="107000"/>
              </a:lnSpc>
              <a:spcAft>
                <a:spcPts val="800"/>
              </a:spcAft>
              <a:buFont typeface="Wingdings" panose="05000000000000000000" pitchFamily="2" charset="2"/>
              <a:buChar char="v"/>
            </a:pPr>
            <a:r>
              <a:rPr lang="fr-FR" sz="20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2021 : </a:t>
            </a:r>
            <a:r>
              <a:rPr lang="fr-FR" sz="2000" dirty="0">
                <a:effectLst/>
                <a:latin typeface="Arial Narrow" panose="020B0606020202030204" pitchFamily="34" charset="0"/>
                <a:ea typeface="Calibri" panose="020F0502020204030204" pitchFamily="34" charset="0"/>
                <a:cs typeface="Times New Roman" panose="02020603050405020304" pitchFamily="18" charset="0"/>
              </a:rPr>
              <a:t>Recrutement d’un spécialiste de l’Information géographique ; </a:t>
            </a:r>
            <a:endParaRPr lang="fr-CM"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lnSpc>
                <a:spcPct val="107000"/>
              </a:lnSpc>
              <a:spcAft>
                <a:spcPts val="800"/>
              </a:spcAft>
              <a:buFont typeface="Wingdings" panose="05000000000000000000" pitchFamily="2" charset="2"/>
              <a:buChar char="v"/>
            </a:pPr>
            <a:r>
              <a:rPr lang="fr-FR" sz="20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2023: </a:t>
            </a:r>
            <a:r>
              <a:rPr lang="fr-FR" sz="2000" dirty="0">
                <a:effectLst/>
                <a:latin typeface="Arial Narrow" panose="020B0606020202030204" pitchFamily="34" charset="0"/>
                <a:ea typeface="Calibri" panose="020F0502020204030204" pitchFamily="34" charset="0"/>
                <a:cs typeface="Times New Roman" panose="02020603050405020304" pitchFamily="18" charset="0"/>
              </a:rPr>
              <a:t>Adoption d’un nouvel organigramme intégrant le service de planification et des SIG ; </a:t>
            </a:r>
            <a:endParaRPr lang="fr-CM"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Wingdings" panose="05000000000000000000" pitchFamily="2" charset="2"/>
              <a:buChar char="v"/>
            </a:pPr>
            <a:r>
              <a:rPr lang="fr-FR" sz="20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2024 : </a:t>
            </a:r>
            <a:r>
              <a:rPr lang="fr-FR" sz="2000" dirty="0">
                <a:effectLst/>
                <a:latin typeface="Arial Narrow" panose="020B0606020202030204" pitchFamily="34" charset="0"/>
                <a:ea typeface="Calibri" panose="020F0502020204030204" pitchFamily="34" charset="0"/>
                <a:cs typeface="Times New Roman" panose="02020603050405020304" pitchFamily="18" charset="0"/>
              </a:rPr>
              <a:t>Nomination d’un Chef Service de la planification et des SIG. </a:t>
            </a:r>
            <a:endParaRPr lang="fr-CM" sz="2000" dirty="0"/>
          </a:p>
        </p:txBody>
      </p:sp>
      <p:pic>
        <p:nvPicPr>
          <p:cNvPr id="11" name="Image 10">
            <a:extLst>
              <a:ext uri="{FF2B5EF4-FFF2-40B4-BE49-F238E27FC236}">
                <a16:creationId xmlns:a16="http://schemas.microsoft.com/office/drawing/2014/main" id="{E17D7421-36A7-423A-B650-B93B512B98F6}"/>
              </a:ext>
            </a:extLst>
          </p:cNvPr>
          <p:cNvPicPr/>
          <p:nvPr/>
        </p:nvPicPr>
        <p:blipFill>
          <a:blip r:embed="rId2">
            <a:extLst>
              <a:ext uri="{28A0092B-C50C-407E-A947-70E740481C1C}">
                <a14:useLocalDpi xmlns:a14="http://schemas.microsoft.com/office/drawing/2010/main" val="0"/>
              </a:ext>
            </a:extLst>
          </a:blip>
          <a:stretch>
            <a:fillRect/>
          </a:stretch>
        </p:blipFill>
        <p:spPr>
          <a:xfrm>
            <a:off x="1149032" y="3139400"/>
            <a:ext cx="6699568" cy="37185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57199"/>
            <a:ext cx="9144000" cy="6400798"/>
          </a:xfrm>
          <a:prstGeom prst="rect">
            <a:avLst/>
          </a:prstGeom>
        </p:spPr>
      </p:pic>
      <p:sp>
        <p:nvSpPr>
          <p:cNvPr id="3" name="object 3"/>
          <p:cNvSpPr txBox="1"/>
          <p:nvPr/>
        </p:nvSpPr>
        <p:spPr>
          <a:xfrm>
            <a:off x="228600" y="3316786"/>
            <a:ext cx="6744818" cy="1735732"/>
          </a:xfrm>
          <a:prstGeom prst="rect">
            <a:avLst/>
          </a:prstGeom>
        </p:spPr>
        <p:txBody>
          <a:bodyPr vert="horz" wrap="square" lIns="0" tIns="73025" rIns="0" bIns="0" rtlCol="0">
            <a:spAutoFit/>
          </a:bodyPr>
          <a:lstStyle/>
          <a:p>
            <a:pPr marL="12700" marR="5080" indent="-20320" algn="ctr">
              <a:lnSpc>
                <a:spcPct val="90000"/>
              </a:lnSpc>
              <a:spcBef>
                <a:spcPts val="575"/>
              </a:spcBef>
            </a:pPr>
            <a:r>
              <a:rPr lang="fr-CM" sz="4000" b="1" i="1" dirty="0">
                <a:solidFill>
                  <a:srgbClr val="767070"/>
                </a:solidFill>
                <a:latin typeface="Arial"/>
                <a:cs typeface="Arial"/>
              </a:rPr>
              <a:t>COLLECTE DES DONNEES ET LEUR CARTOGRAPHIE SPACIALE</a:t>
            </a:r>
            <a:endParaRPr sz="4000" dirty="0">
              <a:latin typeface="Arial"/>
              <a:cs typeface="Arial"/>
            </a:endParaRPr>
          </a:p>
        </p:txBody>
      </p:sp>
      <p:sp>
        <p:nvSpPr>
          <p:cNvPr id="4" name="object 4"/>
          <p:cNvSpPr txBox="1"/>
          <p:nvPr/>
        </p:nvSpPr>
        <p:spPr>
          <a:xfrm>
            <a:off x="8295258" y="6543547"/>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404040"/>
                </a:solidFill>
                <a:latin typeface="Calibri"/>
                <a:cs typeface="Calibri"/>
              </a:rPr>
              <a:t>12</a:t>
            </a:r>
            <a:endParaRPr sz="900">
              <a:latin typeface="Calibri"/>
              <a:cs typeface="Calibri"/>
            </a:endParaRPr>
          </a:p>
        </p:txBody>
      </p:sp>
      <p:grpSp>
        <p:nvGrpSpPr>
          <p:cNvPr id="5" name="object 5"/>
          <p:cNvGrpSpPr/>
          <p:nvPr/>
        </p:nvGrpSpPr>
        <p:grpSpPr>
          <a:xfrm>
            <a:off x="-6095" y="0"/>
            <a:ext cx="9150350" cy="2679700"/>
            <a:chOff x="-6095" y="0"/>
            <a:chExt cx="9150350" cy="2679700"/>
          </a:xfrm>
        </p:grpSpPr>
        <p:pic>
          <p:nvPicPr>
            <p:cNvPr id="6" name="object 6"/>
            <p:cNvPicPr/>
            <p:nvPr/>
          </p:nvPicPr>
          <p:blipFill>
            <a:blip r:embed="rId3" cstate="print"/>
            <a:stretch>
              <a:fillRect/>
            </a:stretch>
          </p:blipFill>
          <p:spPr>
            <a:xfrm>
              <a:off x="8516111" y="0"/>
              <a:ext cx="627888" cy="784860"/>
            </a:xfrm>
            <a:prstGeom prst="rect">
              <a:avLst/>
            </a:prstGeom>
          </p:spPr>
        </p:pic>
        <p:sp>
          <p:nvSpPr>
            <p:cNvPr id="7" name="object 7"/>
            <p:cNvSpPr/>
            <p:nvPr/>
          </p:nvSpPr>
          <p:spPr>
            <a:xfrm>
              <a:off x="0" y="1341119"/>
              <a:ext cx="1332230" cy="1332230"/>
            </a:xfrm>
            <a:custGeom>
              <a:avLst/>
              <a:gdLst/>
              <a:ahLst/>
              <a:cxnLst/>
              <a:rect l="l" t="t" r="r" b="b"/>
              <a:pathLst>
                <a:path w="1332230" h="1332230">
                  <a:moveTo>
                    <a:pt x="665988" y="0"/>
                  </a:moveTo>
                  <a:lnTo>
                    <a:pt x="618425" y="1672"/>
                  </a:lnTo>
                  <a:lnTo>
                    <a:pt x="571765" y="6614"/>
                  </a:lnTo>
                  <a:lnTo>
                    <a:pt x="526121" y="14712"/>
                  </a:lnTo>
                  <a:lnTo>
                    <a:pt x="481604" y="25855"/>
                  </a:lnTo>
                  <a:lnTo>
                    <a:pt x="438329" y="39928"/>
                  </a:lnTo>
                  <a:lnTo>
                    <a:pt x="396406" y="56821"/>
                  </a:lnTo>
                  <a:lnTo>
                    <a:pt x="355950" y="76419"/>
                  </a:lnTo>
                  <a:lnTo>
                    <a:pt x="317073" y="98610"/>
                  </a:lnTo>
                  <a:lnTo>
                    <a:pt x="279887" y="123281"/>
                  </a:lnTo>
                  <a:lnTo>
                    <a:pt x="244505" y="150320"/>
                  </a:lnTo>
                  <a:lnTo>
                    <a:pt x="211040" y="179614"/>
                  </a:lnTo>
                  <a:lnTo>
                    <a:pt x="179605" y="211050"/>
                  </a:lnTo>
                  <a:lnTo>
                    <a:pt x="150312" y="244516"/>
                  </a:lnTo>
                  <a:lnTo>
                    <a:pt x="123274" y="279898"/>
                  </a:lnTo>
                  <a:lnTo>
                    <a:pt x="98604" y="317084"/>
                  </a:lnTo>
                  <a:lnTo>
                    <a:pt x="76414" y="355961"/>
                  </a:lnTo>
                  <a:lnTo>
                    <a:pt x="56817" y="396417"/>
                  </a:lnTo>
                  <a:lnTo>
                    <a:pt x="39925" y="438339"/>
                  </a:lnTo>
                  <a:lnTo>
                    <a:pt x="25853" y="481613"/>
                  </a:lnTo>
                  <a:lnTo>
                    <a:pt x="14711" y="526128"/>
                  </a:lnTo>
                  <a:lnTo>
                    <a:pt x="6613" y="571771"/>
                  </a:lnTo>
                  <a:lnTo>
                    <a:pt x="1672" y="618428"/>
                  </a:lnTo>
                  <a:lnTo>
                    <a:pt x="0" y="665988"/>
                  </a:lnTo>
                  <a:lnTo>
                    <a:pt x="1672" y="713547"/>
                  </a:lnTo>
                  <a:lnTo>
                    <a:pt x="6613" y="760204"/>
                  </a:lnTo>
                  <a:lnTo>
                    <a:pt x="14711" y="805847"/>
                  </a:lnTo>
                  <a:lnTo>
                    <a:pt x="25853" y="850362"/>
                  </a:lnTo>
                  <a:lnTo>
                    <a:pt x="39925" y="893636"/>
                  </a:lnTo>
                  <a:lnTo>
                    <a:pt x="56817" y="935558"/>
                  </a:lnTo>
                  <a:lnTo>
                    <a:pt x="76414" y="976014"/>
                  </a:lnTo>
                  <a:lnTo>
                    <a:pt x="98604" y="1014891"/>
                  </a:lnTo>
                  <a:lnTo>
                    <a:pt x="123274" y="1052077"/>
                  </a:lnTo>
                  <a:lnTo>
                    <a:pt x="150312" y="1087459"/>
                  </a:lnTo>
                  <a:lnTo>
                    <a:pt x="179605" y="1120925"/>
                  </a:lnTo>
                  <a:lnTo>
                    <a:pt x="211040" y="1152361"/>
                  </a:lnTo>
                  <a:lnTo>
                    <a:pt x="244505" y="1181655"/>
                  </a:lnTo>
                  <a:lnTo>
                    <a:pt x="279887" y="1208694"/>
                  </a:lnTo>
                  <a:lnTo>
                    <a:pt x="317073" y="1233365"/>
                  </a:lnTo>
                  <a:lnTo>
                    <a:pt x="355950" y="1255556"/>
                  </a:lnTo>
                  <a:lnTo>
                    <a:pt x="396406" y="1275154"/>
                  </a:lnTo>
                  <a:lnTo>
                    <a:pt x="438329" y="1292047"/>
                  </a:lnTo>
                  <a:lnTo>
                    <a:pt x="481604" y="1306120"/>
                  </a:lnTo>
                  <a:lnTo>
                    <a:pt x="526121" y="1317263"/>
                  </a:lnTo>
                  <a:lnTo>
                    <a:pt x="571765" y="1325361"/>
                  </a:lnTo>
                  <a:lnTo>
                    <a:pt x="618425" y="1330303"/>
                  </a:lnTo>
                  <a:lnTo>
                    <a:pt x="665988" y="1331976"/>
                  </a:lnTo>
                  <a:lnTo>
                    <a:pt x="713550" y="1330303"/>
                  </a:lnTo>
                  <a:lnTo>
                    <a:pt x="760210" y="1325361"/>
                  </a:lnTo>
                  <a:lnTo>
                    <a:pt x="805854" y="1317263"/>
                  </a:lnTo>
                  <a:lnTo>
                    <a:pt x="850371" y="1306120"/>
                  </a:lnTo>
                  <a:lnTo>
                    <a:pt x="893646" y="1292047"/>
                  </a:lnTo>
                  <a:lnTo>
                    <a:pt x="935569" y="1275154"/>
                  </a:lnTo>
                  <a:lnTo>
                    <a:pt x="976025" y="1255556"/>
                  </a:lnTo>
                  <a:lnTo>
                    <a:pt x="1014902" y="1233365"/>
                  </a:lnTo>
                  <a:lnTo>
                    <a:pt x="1052088" y="1208694"/>
                  </a:lnTo>
                  <a:lnTo>
                    <a:pt x="1087470" y="1181655"/>
                  </a:lnTo>
                  <a:lnTo>
                    <a:pt x="1120935" y="1152361"/>
                  </a:lnTo>
                  <a:lnTo>
                    <a:pt x="1152370" y="1120925"/>
                  </a:lnTo>
                  <a:lnTo>
                    <a:pt x="1181663" y="1087459"/>
                  </a:lnTo>
                  <a:lnTo>
                    <a:pt x="1208701" y="1052077"/>
                  </a:lnTo>
                  <a:lnTo>
                    <a:pt x="1233371" y="1014891"/>
                  </a:lnTo>
                  <a:lnTo>
                    <a:pt x="1255561" y="976014"/>
                  </a:lnTo>
                  <a:lnTo>
                    <a:pt x="1275158" y="935558"/>
                  </a:lnTo>
                  <a:lnTo>
                    <a:pt x="1292050" y="893636"/>
                  </a:lnTo>
                  <a:lnTo>
                    <a:pt x="1306122" y="850362"/>
                  </a:lnTo>
                  <a:lnTo>
                    <a:pt x="1317264" y="805847"/>
                  </a:lnTo>
                  <a:lnTo>
                    <a:pt x="1325362" y="760204"/>
                  </a:lnTo>
                  <a:lnTo>
                    <a:pt x="1330303" y="713547"/>
                  </a:lnTo>
                  <a:lnTo>
                    <a:pt x="1331976" y="665988"/>
                  </a:lnTo>
                  <a:lnTo>
                    <a:pt x="1330303" y="618428"/>
                  </a:lnTo>
                  <a:lnTo>
                    <a:pt x="1325362" y="571771"/>
                  </a:lnTo>
                  <a:lnTo>
                    <a:pt x="1317264" y="526128"/>
                  </a:lnTo>
                  <a:lnTo>
                    <a:pt x="1306122" y="481613"/>
                  </a:lnTo>
                  <a:lnTo>
                    <a:pt x="1292050" y="438339"/>
                  </a:lnTo>
                  <a:lnTo>
                    <a:pt x="1275158" y="396417"/>
                  </a:lnTo>
                  <a:lnTo>
                    <a:pt x="1255561" y="355961"/>
                  </a:lnTo>
                  <a:lnTo>
                    <a:pt x="1233371" y="317084"/>
                  </a:lnTo>
                  <a:lnTo>
                    <a:pt x="1208701" y="279898"/>
                  </a:lnTo>
                  <a:lnTo>
                    <a:pt x="1181663" y="244516"/>
                  </a:lnTo>
                  <a:lnTo>
                    <a:pt x="1152370" y="211050"/>
                  </a:lnTo>
                  <a:lnTo>
                    <a:pt x="1120935" y="179614"/>
                  </a:lnTo>
                  <a:lnTo>
                    <a:pt x="1087470" y="150320"/>
                  </a:lnTo>
                  <a:lnTo>
                    <a:pt x="1052088" y="123281"/>
                  </a:lnTo>
                  <a:lnTo>
                    <a:pt x="1014902" y="98610"/>
                  </a:lnTo>
                  <a:lnTo>
                    <a:pt x="976025" y="76419"/>
                  </a:lnTo>
                  <a:lnTo>
                    <a:pt x="935569" y="56821"/>
                  </a:lnTo>
                  <a:lnTo>
                    <a:pt x="893646" y="39928"/>
                  </a:lnTo>
                  <a:lnTo>
                    <a:pt x="850371" y="25855"/>
                  </a:lnTo>
                  <a:lnTo>
                    <a:pt x="805854" y="14712"/>
                  </a:lnTo>
                  <a:lnTo>
                    <a:pt x="760210" y="6614"/>
                  </a:lnTo>
                  <a:lnTo>
                    <a:pt x="713550" y="1672"/>
                  </a:lnTo>
                  <a:lnTo>
                    <a:pt x="665988" y="0"/>
                  </a:lnTo>
                  <a:close/>
                </a:path>
              </a:pathLst>
            </a:custGeom>
            <a:solidFill>
              <a:srgbClr val="4471C4"/>
            </a:solidFill>
          </p:spPr>
          <p:txBody>
            <a:bodyPr wrap="square" lIns="0" tIns="0" rIns="0" bIns="0" rtlCol="0"/>
            <a:lstStyle/>
            <a:p>
              <a:endParaRPr/>
            </a:p>
          </p:txBody>
        </p:sp>
        <p:sp>
          <p:nvSpPr>
            <p:cNvPr id="8" name="object 8"/>
            <p:cNvSpPr/>
            <p:nvPr/>
          </p:nvSpPr>
          <p:spPr>
            <a:xfrm>
              <a:off x="0" y="1341119"/>
              <a:ext cx="1332230" cy="1332230"/>
            </a:xfrm>
            <a:custGeom>
              <a:avLst/>
              <a:gdLst/>
              <a:ahLst/>
              <a:cxnLst/>
              <a:rect l="l" t="t" r="r" b="b"/>
              <a:pathLst>
                <a:path w="1332230" h="1332230">
                  <a:moveTo>
                    <a:pt x="0" y="665988"/>
                  </a:moveTo>
                  <a:lnTo>
                    <a:pt x="1672" y="618428"/>
                  </a:lnTo>
                  <a:lnTo>
                    <a:pt x="6613" y="571771"/>
                  </a:lnTo>
                  <a:lnTo>
                    <a:pt x="14711" y="526128"/>
                  </a:lnTo>
                  <a:lnTo>
                    <a:pt x="25853" y="481613"/>
                  </a:lnTo>
                  <a:lnTo>
                    <a:pt x="39925" y="438339"/>
                  </a:lnTo>
                  <a:lnTo>
                    <a:pt x="56817" y="396417"/>
                  </a:lnTo>
                  <a:lnTo>
                    <a:pt x="76414" y="355961"/>
                  </a:lnTo>
                  <a:lnTo>
                    <a:pt x="98604" y="317084"/>
                  </a:lnTo>
                  <a:lnTo>
                    <a:pt x="123274" y="279898"/>
                  </a:lnTo>
                  <a:lnTo>
                    <a:pt x="150312" y="244516"/>
                  </a:lnTo>
                  <a:lnTo>
                    <a:pt x="179605" y="211050"/>
                  </a:lnTo>
                  <a:lnTo>
                    <a:pt x="211040" y="179614"/>
                  </a:lnTo>
                  <a:lnTo>
                    <a:pt x="244505" y="150320"/>
                  </a:lnTo>
                  <a:lnTo>
                    <a:pt x="279887" y="123281"/>
                  </a:lnTo>
                  <a:lnTo>
                    <a:pt x="317073" y="98610"/>
                  </a:lnTo>
                  <a:lnTo>
                    <a:pt x="355950" y="76419"/>
                  </a:lnTo>
                  <a:lnTo>
                    <a:pt x="396406" y="56821"/>
                  </a:lnTo>
                  <a:lnTo>
                    <a:pt x="438329" y="39928"/>
                  </a:lnTo>
                  <a:lnTo>
                    <a:pt x="481604" y="25855"/>
                  </a:lnTo>
                  <a:lnTo>
                    <a:pt x="526121" y="14712"/>
                  </a:lnTo>
                  <a:lnTo>
                    <a:pt x="571765" y="6614"/>
                  </a:lnTo>
                  <a:lnTo>
                    <a:pt x="618425" y="1672"/>
                  </a:lnTo>
                  <a:lnTo>
                    <a:pt x="665988" y="0"/>
                  </a:lnTo>
                  <a:lnTo>
                    <a:pt x="713550" y="1672"/>
                  </a:lnTo>
                  <a:lnTo>
                    <a:pt x="760210" y="6614"/>
                  </a:lnTo>
                  <a:lnTo>
                    <a:pt x="805854" y="14712"/>
                  </a:lnTo>
                  <a:lnTo>
                    <a:pt x="850371" y="25855"/>
                  </a:lnTo>
                  <a:lnTo>
                    <a:pt x="893646" y="39928"/>
                  </a:lnTo>
                  <a:lnTo>
                    <a:pt x="935569" y="56821"/>
                  </a:lnTo>
                  <a:lnTo>
                    <a:pt x="976025" y="76419"/>
                  </a:lnTo>
                  <a:lnTo>
                    <a:pt x="1014902" y="98610"/>
                  </a:lnTo>
                  <a:lnTo>
                    <a:pt x="1052088" y="123281"/>
                  </a:lnTo>
                  <a:lnTo>
                    <a:pt x="1087470" y="150320"/>
                  </a:lnTo>
                  <a:lnTo>
                    <a:pt x="1120935" y="179614"/>
                  </a:lnTo>
                  <a:lnTo>
                    <a:pt x="1152370" y="211050"/>
                  </a:lnTo>
                  <a:lnTo>
                    <a:pt x="1181663" y="244516"/>
                  </a:lnTo>
                  <a:lnTo>
                    <a:pt x="1208701" y="279898"/>
                  </a:lnTo>
                  <a:lnTo>
                    <a:pt x="1233371" y="317084"/>
                  </a:lnTo>
                  <a:lnTo>
                    <a:pt x="1255561" y="355961"/>
                  </a:lnTo>
                  <a:lnTo>
                    <a:pt x="1275158" y="396417"/>
                  </a:lnTo>
                  <a:lnTo>
                    <a:pt x="1292050" y="438339"/>
                  </a:lnTo>
                  <a:lnTo>
                    <a:pt x="1306122" y="481613"/>
                  </a:lnTo>
                  <a:lnTo>
                    <a:pt x="1317264" y="526128"/>
                  </a:lnTo>
                  <a:lnTo>
                    <a:pt x="1325362" y="571771"/>
                  </a:lnTo>
                  <a:lnTo>
                    <a:pt x="1330303" y="618428"/>
                  </a:lnTo>
                  <a:lnTo>
                    <a:pt x="1331976" y="665988"/>
                  </a:lnTo>
                  <a:lnTo>
                    <a:pt x="1330303" y="713547"/>
                  </a:lnTo>
                  <a:lnTo>
                    <a:pt x="1325362" y="760204"/>
                  </a:lnTo>
                  <a:lnTo>
                    <a:pt x="1317264" y="805847"/>
                  </a:lnTo>
                  <a:lnTo>
                    <a:pt x="1306122" y="850362"/>
                  </a:lnTo>
                  <a:lnTo>
                    <a:pt x="1292050" y="893636"/>
                  </a:lnTo>
                  <a:lnTo>
                    <a:pt x="1275158" y="935558"/>
                  </a:lnTo>
                  <a:lnTo>
                    <a:pt x="1255561" y="976014"/>
                  </a:lnTo>
                  <a:lnTo>
                    <a:pt x="1233371" y="1014891"/>
                  </a:lnTo>
                  <a:lnTo>
                    <a:pt x="1208701" y="1052077"/>
                  </a:lnTo>
                  <a:lnTo>
                    <a:pt x="1181663" y="1087459"/>
                  </a:lnTo>
                  <a:lnTo>
                    <a:pt x="1152370" y="1120925"/>
                  </a:lnTo>
                  <a:lnTo>
                    <a:pt x="1120935" y="1152361"/>
                  </a:lnTo>
                  <a:lnTo>
                    <a:pt x="1087470" y="1181655"/>
                  </a:lnTo>
                  <a:lnTo>
                    <a:pt x="1052088" y="1208694"/>
                  </a:lnTo>
                  <a:lnTo>
                    <a:pt x="1014902" y="1233365"/>
                  </a:lnTo>
                  <a:lnTo>
                    <a:pt x="976025" y="1255556"/>
                  </a:lnTo>
                  <a:lnTo>
                    <a:pt x="935569" y="1275154"/>
                  </a:lnTo>
                  <a:lnTo>
                    <a:pt x="893646" y="1292047"/>
                  </a:lnTo>
                  <a:lnTo>
                    <a:pt x="850371" y="1306120"/>
                  </a:lnTo>
                  <a:lnTo>
                    <a:pt x="805854" y="1317263"/>
                  </a:lnTo>
                  <a:lnTo>
                    <a:pt x="760210" y="1325361"/>
                  </a:lnTo>
                  <a:lnTo>
                    <a:pt x="713550" y="1330303"/>
                  </a:lnTo>
                  <a:lnTo>
                    <a:pt x="665988" y="1331976"/>
                  </a:lnTo>
                  <a:lnTo>
                    <a:pt x="618425" y="1330303"/>
                  </a:lnTo>
                  <a:lnTo>
                    <a:pt x="571765" y="1325361"/>
                  </a:lnTo>
                  <a:lnTo>
                    <a:pt x="526121" y="1317263"/>
                  </a:lnTo>
                  <a:lnTo>
                    <a:pt x="481604" y="1306120"/>
                  </a:lnTo>
                  <a:lnTo>
                    <a:pt x="438329" y="1292047"/>
                  </a:lnTo>
                  <a:lnTo>
                    <a:pt x="396406" y="1275154"/>
                  </a:lnTo>
                  <a:lnTo>
                    <a:pt x="355950" y="1255556"/>
                  </a:lnTo>
                  <a:lnTo>
                    <a:pt x="317073" y="1233365"/>
                  </a:lnTo>
                  <a:lnTo>
                    <a:pt x="279887" y="1208694"/>
                  </a:lnTo>
                  <a:lnTo>
                    <a:pt x="244505" y="1181655"/>
                  </a:lnTo>
                  <a:lnTo>
                    <a:pt x="211040" y="1152361"/>
                  </a:lnTo>
                  <a:lnTo>
                    <a:pt x="179605" y="1120925"/>
                  </a:lnTo>
                  <a:lnTo>
                    <a:pt x="150312" y="1087459"/>
                  </a:lnTo>
                  <a:lnTo>
                    <a:pt x="123274" y="1052077"/>
                  </a:lnTo>
                  <a:lnTo>
                    <a:pt x="98604" y="1014891"/>
                  </a:lnTo>
                  <a:lnTo>
                    <a:pt x="76414" y="976014"/>
                  </a:lnTo>
                  <a:lnTo>
                    <a:pt x="56817" y="935558"/>
                  </a:lnTo>
                  <a:lnTo>
                    <a:pt x="39925" y="893636"/>
                  </a:lnTo>
                  <a:lnTo>
                    <a:pt x="25853" y="850362"/>
                  </a:lnTo>
                  <a:lnTo>
                    <a:pt x="14711" y="805847"/>
                  </a:lnTo>
                  <a:lnTo>
                    <a:pt x="6613" y="760204"/>
                  </a:lnTo>
                  <a:lnTo>
                    <a:pt x="1672" y="713547"/>
                  </a:lnTo>
                  <a:lnTo>
                    <a:pt x="0" y="665988"/>
                  </a:lnTo>
                  <a:close/>
                </a:path>
              </a:pathLst>
            </a:custGeom>
            <a:ln w="12192">
              <a:solidFill>
                <a:srgbClr val="2E528F"/>
              </a:solidFill>
            </a:ln>
          </p:spPr>
          <p:txBody>
            <a:bodyPr wrap="square" lIns="0" tIns="0" rIns="0" bIns="0" rtlCol="0"/>
            <a:lstStyle/>
            <a:p>
              <a:endParaRPr/>
            </a:p>
          </p:txBody>
        </p:sp>
      </p:grpSp>
      <p:sp>
        <p:nvSpPr>
          <p:cNvPr id="9" name="object 9"/>
          <p:cNvSpPr txBox="1">
            <a:spLocks noGrp="1"/>
          </p:cNvSpPr>
          <p:nvPr>
            <p:ph type="title"/>
          </p:nvPr>
        </p:nvSpPr>
        <p:spPr>
          <a:xfrm>
            <a:off x="341782" y="1293063"/>
            <a:ext cx="647065" cy="1366520"/>
          </a:xfrm>
          <a:prstGeom prst="rect">
            <a:avLst/>
          </a:prstGeom>
        </p:spPr>
        <p:txBody>
          <a:bodyPr vert="horz" wrap="square" lIns="0" tIns="12065" rIns="0" bIns="0" rtlCol="0">
            <a:spAutoFit/>
          </a:bodyPr>
          <a:lstStyle/>
          <a:p>
            <a:pPr marL="12700">
              <a:lnSpc>
                <a:spcPct val="100000"/>
              </a:lnSpc>
              <a:spcBef>
                <a:spcPts val="95"/>
              </a:spcBef>
            </a:pPr>
            <a:r>
              <a:rPr sz="8800" b="0" spc="-50" dirty="0">
                <a:solidFill>
                  <a:srgbClr val="FFFFFF"/>
                </a:solidFill>
                <a:latin typeface="Arial"/>
                <a:cs typeface="Arial"/>
              </a:rPr>
              <a:t>3</a:t>
            </a:r>
            <a:endParaRPr sz="88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5BBF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TotalTime>
  <Words>1299</Words>
  <Application>Microsoft Office PowerPoint</Application>
  <PresentationFormat>Affichage à l'écran (4:3)</PresentationFormat>
  <Paragraphs>186</Paragraphs>
  <Slides>20</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20</vt:i4>
      </vt:variant>
    </vt:vector>
  </HeadingPairs>
  <TitlesOfParts>
    <vt:vector size="30" baseType="lpstr">
      <vt:lpstr>Arial</vt:lpstr>
      <vt:lpstr>Arial Narrow</vt:lpstr>
      <vt:lpstr>Calibri</vt:lpstr>
      <vt:lpstr>Cambria</vt:lpstr>
      <vt:lpstr>Comic Sans MS</vt:lpstr>
      <vt:lpstr>Tahoma</vt:lpstr>
      <vt:lpstr>Times New Roman</vt:lpstr>
      <vt:lpstr>Tw Cen MT</vt:lpstr>
      <vt:lpstr>Wingdings</vt:lpstr>
      <vt:lpstr>Office Theme</vt:lpstr>
      <vt:lpstr> Bafoussam, 30 juin – 07 juillet 2025 </vt:lpstr>
      <vt:lpstr>SOMMAIRE</vt:lpstr>
      <vt:lpstr>Présentation PowerPoint</vt:lpstr>
      <vt:lpstr>DSCHANG:</vt:lpstr>
      <vt:lpstr>DSCHANG:</vt:lpstr>
      <vt:lpstr>DSCHANG:</vt:lpstr>
      <vt:lpstr>2</vt:lpstr>
      <vt:lpstr>Présentation PowerPoint</vt:lpstr>
      <vt:lpstr>3</vt:lpstr>
      <vt:lpstr>OBJECTIF DE LA COLLECTE DES DONNEES</vt:lpstr>
      <vt:lpstr>RESULTATS DE LA COLLECTE DES DONNEES</vt:lpstr>
      <vt:lpstr>4</vt:lpstr>
      <vt:lpstr>RESULTATS OBTENUS A CE JOUR</vt:lpstr>
      <vt:lpstr>5</vt:lpstr>
      <vt:lpstr>PROBLEMES RENCONTRES</vt:lpstr>
      <vt:lpstr>6</vt:lpstr>
      <vt:lpstr>6</vt:lpstr>
      <vt:lpstr>CONCLUSION</vt:lpstr>
      <vt:lpstr>PARTENAIRES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 - PowerPoint Template</dc:title>
  <dc:creator>PASCAL AIME MBOKOUOKO</dc:creator>
  <cp:lastModifiedBy>Cabinet Maire</cp:lastModifiedBy>
  <cp:revision>22</cp:revision>
  <dcterms:created xsi:type="dcterms:W3CDTF">2025-07-04T09:42:21Z</dcterms:created>
  <dcterms:modified xsi:type="dcterms:W3CDTF">2025-07-04T11:36:18Z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2025-06-23T00:00:00Z</vt:filetime>
  </property>
  <property fmtid="{D5CDD505-2E9C-101B-9397-08002B2CF9AE}" pid="3" name="Creator">
    <vt:lpwstr>Microsoft® PowerPoint® 2013</vt:lpwstr>
  </property>
  <property fmtid="{D5CDD505-2E9C-101B-9397-08002B2CF9AE}" pid="4" name="LastSaved">
    <vt:filetime>2025-07-04T00:00:00Z</vt:filetime>
  </property>
  <property fmtid="{D5CDD505-2E9C-101B-9397-08002B2CF9AE}" pid="5" name="Producer">
    <vt:lpwstr>Microsoft® PowerPoint® 2013</vt:lpwstr>
  </property>
</Properties>
</file>